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y="5143500" cx="9144000"/>
  <p:notesSz cx="6858000" cy="9144000"/>
  <p:embeddedFontLst>
    <p:embeddedFont>
      <p:font typeface="Anton"/>
      <p:regular r:id="rId82"/>
    </p:embeddedFont>
    <p:embeddedFont>
      <p:font typeface="Lato"/>
      <p:regular r:id="rId83"/>
      <p:bold r:id="rId84"/>
      <p:italic r:id="rId85"/>
      <p:boldItalic r:id="rId86"/>
    </p:embeddedFont>
    <p:embeddedFont>
      <p:font typeface="Lato Light"/>
      <p:regular r:id="rId87"/>
      <p:bold r:id="rId88"/>
      <p:italic r:id="rId89"/>
      <p:boldItalic r:id="rId90"/>
    </p:embeddedFont>
    <p:embeddedFont>
      <p:font typeface="Didact Gothic"/>
      <p:regular r:id="rId91"/>
    </p:embeddedFont>
    <p:embeddedFont>
      <p:font typeface="Helvetica Neue"/>
      <p:regular r:id="rId92"/>
      <p:bold r:id="rId93"/>
      <p:italic r:id="rId94"/>
      <p:boldItalic r:id="rId95"/>
    </p:embeddedFont>
    <p:embeddedFont>
      <p:font typeface="Helvetica Neue Light"/>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4847BB-A951-4C26-80AB-19F567A14E0A}">
  <a:tblStyle styleId="{E04847BB-A951-4C26-80AB-19F567A14E0A}"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A4F7092-38CD-43D7-9EAD-CE8478706C93}"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D1790A9-A357-48EC-930D-F3119B595C22}"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HelveticaNeue-boldItalic.fntdata"/><Relationship Id="rId94" Type="http://schemas.openxmlformats.org/officeDocument/2006/relationships/font" Target="fonts/HelveticaNeue-italic.fntdata"/><Relationship Id="rId97" Type="http://schemas.openxmlformats.org/officeDocument/2006/relationships/font" Target="fonts/HelveticaNeueLight-bold.fntdata"/><Relationship Id="rId96" Type="http://schemas.openxmlformats.org/officeDocument/2006/relationships/font" Target="fonts/HelveticaNeueLight-regular.fntdata"/><Relationship Id="rId11" Type="http://schemas.openxmlformats.org/officeDocument/2006/relationships/slide" Target="slides/slide4.xml"/><Relationship Id="rId99" Type="http://schemas.openxmlformats.org/officeDocument/2006/relationships/font" Target="fonts/HelveticaNeueLight-boldItalic.fntdata"/><Relationship Id="rId10" Type="http://schemas.openxmlformats.org/officeDocument/2006/relationships/slide" Target="slides/slide3.xml"/><Relationship Id="rId98" Type="http://schemas.openxmlformats.org/officeDocument/2006/relationships/font" Target="fonts/HelveticaNeueLight-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DidactGothic-regular.fntdata"/><Relationship Id="rId90" Type="http://schemas.openxmlformats.org/officeDocument/2006/relationships/font" Target="fonts/LatoLight-boldItalic.fntdata"/><Relationship Id="rId93" Type="http://schemas.openxmlformats.org/officeDocument/2006/relationships/font" Target="fonts/HelveticaNeue-bold.fntdata"/><Relationship Id="rId92" Type="http://schemas.openxmlformats.org/officeDocument/2006/relationships/font" Target="fonts/HelveticaNeue-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Lato-bold.fntdata"/><Relationship Id="rId83" Type="http://schemas.openxmlformats.org/officeDocument/2006/relationships/font" Target="fonts/Lato-regular.fntdata"/><Relationship Id="rId86" Type="http://schemas.openxmlformats.org/officeDocument/2006/relationships/font" Target="fonts/Lato-boldItalic.fntdata"/><Relationship Id="rId85" Type="http://schemas.openxmlformats.org/officeDocument/2006/relationships/font" Target="fonts/Lato-italic.fntdata"/><Relationship Id="rId88" Type="http://schemas.openxmlformats.org/officeDocument/2006/relationships/font" Target="fonts/LatoLight-bold.fntdata"/><Relationship Id="rId87" Type="http://schemas.openxmlformats.org/officeDocument/2006/relationships/font" Target="fonts/LatoLight-regular.fntdata"/><Relationship Id="rId89" Type="http://schemas.openxmlformats.org/officeDocument/2006/relationships/font" Target="fonts/LatoLight-italic.fntdata"/><Relationship Id="rId80" Type="http://schemas.openxmlformats.org/officeDocument/2006/relationships/slide" Target="slides/slide73.xml"/><Relationship Id="rId82" Type="http://schemas.openxmlformats.org/officeDocument/2006/relationships/font" Target="fonts/Anton-regular.fntdata"/><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c/CoderHouse" TargetMode="External"/><Relationship Id="rId3" Type="http://schemas.openxmlformats.org/officeDocument/2006/relationships/hyperlink" Target="https://open.spotify.com/show/6Z4gbxrzelqVU3syDH3JzI"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f12b886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bf12b886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f12b886e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bf12b886e9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f12b886e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f12b886e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f12b886e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f12b886e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f12b886e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f12b886e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Cada tipo de desarrollo tiene su propio usuario modelo y para algunas compañías el parámetro de cada usuario es distinto.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f12b886e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f12b886e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f12b886e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f12b886e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f12b886e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f12b886e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f12b886e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bf12b886e9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f12b886e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f12b886e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f12b886e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f12b886e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f12b886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bf12b886e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f12b886e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f12b886e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f12b886e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f12b886e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f12b886e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f12b886e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f12b886e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f12b886e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f12b886e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f12b886e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f12b886e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f12b886e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f12b886e9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bf12b886e9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f12b886e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f12b886e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f12b886e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f12b886e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bf12b886e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bf12b886e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f12b886e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bf12b886e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f12b886e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f12b886e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f12b886e9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bf12b886e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f12b886e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f12b886e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f12b886e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bf12b886e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f12b886e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f12b886e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f12b886e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f12b886e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04178aca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04178aca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04178aca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c04178aca8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armando un presupuesto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f12b886e9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bf12b886e9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f12b886e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bf12b886e9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f12b886e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bf12b886e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f12b886e9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f12b886e9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bf12b886e9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bf12b886e9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f12b886e9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bf12b886e9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3619e9b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a3619e9b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4b3efd85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a4b3efd851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4b3efd85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a4b3efd851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4b3efd85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a4b3efd851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4b3efd85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a4b3efd851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e99472bc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ae99472bca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e99472c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ae99472c9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f12b886e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bf12b886e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a4b3efd851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a4b3efd851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4df989646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df989646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896b2635c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896b2635c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896b2635c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896b2635c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96b2635c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96b2635c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896b2635c9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896b2635c9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896b2635c9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896b2635c9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a4b3efd851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a4b3efd851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896b2635c9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896b2635c9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630daee8e6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630daee8e6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f12b886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bf12b886e9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a4b3efd85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a4b3efd851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630daee8e6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630daee8e6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a4b3efd851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a4b3efd851_0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b6e62b22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b6e62b22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Esta dinámica se puede hacer en breakout rooms. Corroborar que haya un tutor por room para moderar. Las presentaciones deben tener un límite de tiempo.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91aa873a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91aa873a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Siete días para entregarlo a partir de esta fecha</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91aa873aa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91aa873aa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a4b3efd851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a4b3efd851_0_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d851022e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d851022e9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d851022e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d851022e9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ae99472c9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ae99472c9f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Coder Tips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f12b886e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bf12b886e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99472c9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ae99472c9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recursos creados por CoderHouse.</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Se puede vincular contenido de:</a:t>
            </a:r>
            <a:br>
              <a:rPr lang="en-GB">
                <a:solidFill>
                  <a:schemeClr val="dk1"/>
                </a:solidFill>
              </a:rPr>
            </a:br>
            <a:r>
              <a:rPr lang="en-GB">
                <a:solidFill>
                  <a:schemeClr val="dk1"/>
                </a:solidFill>
              </a:rPr>
              <a:t> Canal de YouTube de Coder: </a:t>
            </a:r>
            <a:r>
              <a:rPr lang="en-GB" u="sng">
                <a:solidFill>
                  <a:schemeClr val="hlink"/>
                </a:solidFill>
                <a:hlinkClick r:id="rId2"/>
              </a:rPr>
              <a:t>https://www.youtube.com/c/CoderHouse</a:t>
            </a:r>
            <a:endParaRPr/>
          </a:p>
          <a:p>
            <a:pPr indent="0" lvl="0" marL="0" rtl="0" algn="l">
              <a:lnSpc>
                <a:spcPct val="100000"/>
              </a:lnSpc>
              <a:spcBef>
                <a:spcPts val="0"/>
              </a:spcBef>
              <a:spcAft>
                <a:spcPts val="0"/>
              </a:spcAft>
              <a:buSzPts val="1100"/>
              <a:buNone/>
            </a:pPr>
            <a:r>
              <a:rPr lang="en-GB"/>
              <a:t> Canal de Spotify de Coder: </a:t>
            </a:r>
            <a:r>
              <a:rPr lang="en-GB" u="sng">
                <a:solidFill>
                  <a:schemeClr val="hlink"/>
                </a:solidFill>
                <a:hlinkClick r:id="rId3"/>
              </a:rPr>
              <a:t>https://open.spotify.com/show/6Z4gbxrzelqVU3syDH3JzI</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a4b3efd851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a4b3efd851_0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c52e937c63_0_6: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4" name="Google Shape;744;gc52e937c63_0_6: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a4b3efd851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a4b3efd851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a4b3efd851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a4b3efd851_0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Sólo la última clase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f12b886e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bf12b886e9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04178ac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c04178aca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1" name="Google Shape;6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5" name="Google Shape;65;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9" name="Google Shape;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3" name="Google Shape;7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0" name="Google Shape;8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4" name="Google Shape;8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8" name="Google Shape;8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6" name="Google Shape;9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00" name="Shape 100"/>
        <p:cNvGrpSpPr/>
        <p:nvPr/>
      </p:nvGrpSpPr>
      <p:grpSpPr>
        <a:xfrm>
          <a:off x="0" y="0"/>
          <a:ext cx="0" cy="0"/>
          <a:chOff x="0" y="0"/>
          <a:chExt cx="0" cy="0"/>
        </a:xfrm>
      </p:grpSpPr>
      <p:sp>
        <p:nvSpPr>
          <p:cNvPr id="101" name="Google Shape;101;p27"/>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02" name="Google Shape;102;p27"/>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400"/>
              <a:buNone/>
              <a:defRPr/>
            </a:lvl3pPr>
            <a:lvl4pPr indent="-228600" lvl="3" marL="1828800" rtl="0" algn="l">
              <a:spcBef>
                <a:spcPts val="1600"/>
              </a:spcBef>
              <a:spcAft>
                <a:spcPts val="0"/>
              </a:spcAft>
              <a:buSzPts val="1400"/>
              <a:buNone/>
              <a:defRPr/>
            </a:lvl4pPr>
            <a:lvl5pPr indent="-228600" lvl="4" marL="2286000" rtl="0" algn="l">
              <a:spcBef>
                <a:spcPts val="1600"/>
              </a:spcBef>
              <a:spcAft>
                <a:spcPts val="0"/>
              </a:spcAft>
              <a:buSzPts val="1400"/>
              <a:buNone/>
              <a:defRPr/>
            </a:lvl5pPr>
            <a:lvl6pPr indent="-228600" lvl="5" marL="2743200" rtl="0" algn="l">
              <a:spcBef>
                <a:spcPts val="1600"/>
              </a:spcBef>
              <a:spcAft>
                <a:spcPts val="0"/>
              </a:spcAft>
              <a:buSzPts val="1400"/>
              <a:buNone/>
              <a:defRPr/>
            </a:lvl6pPr>
            <a:lvl7pPr indent="-228600" lvl="6" marL="3200400" rtl="0" algn="l">
              <a:spcBef>
                <a:spcPts val="1600"/>
              </a:spcBef>
              <a:spcAft>
                <a:spcPts val="0"/>
              </a:spcAft>
              <a:buSzPts val="1400"/>
              <a:buNone/>
              <a:defRPr/>
            </a:lvl7pPr>
            <a:lvl8pPr indent="-228600" lvl="7" marL="3657600" rtl="0" algn="l">
              <a:spcBef>
                <a:spcPts val="1600"/>
              </a:spcBef>
              <a:spcAft>
                <a:spcPts val="0"/>
              </a:spcAft>
              <a:buSzPts val="1400"/>
              <a:buNone/>
              <a:defRPr/>
            </a:lvl8pPr>
            <a:lvl9pPr indent="-228600" lvl="8" marL="4114800" rtl="0" algn="l">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 name="Google Shape;5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plataforma.coderhouse.com/video-tutoriales"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sites.google.com/site/metodologiareq/capitulo-i" TargetMode="External"/><Relationship Id="rId5"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6.jp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hyperlink" Target="https://sites.google.com/site/metodologiareq/capitulo-i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pedro-seo.com/pdf/Ejemplo-presupuseto-pagina-web-wordpress.pdf" TargetMode="External"/><Relationship Id="rId4" Type="http://schemas.openxmlformats.org/officeDocument/2006/relationships/image" Target="../media/image1.png"/><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hyperlink" Target="https://plataforma.coderhouse.com/video-tutoriales" TargetMode="External"/><Relationship Id="rId5"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www.css-tricks.com"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8.png"/><Relationship Id="rId4" Type="http://schemas.openxmlformats.org/officeDocument/2006/relationships/image" Target="../media/image5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8.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8.png"/><Relationship Id="rId4" Type="http://schemas.openxmlformats.org/officeDocument/2006/relationships/image" Target="../media/image5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8.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8.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5.jp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3.gif"/><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 Id="rId4" Type="http://schemas.openxmlformats.org/officeDocument/2006/relationships/image" Target="../media/image6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7.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6.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71.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72.png"/><Relationship Id="rId4" Type="http://schemas.openxmlformats.org/officeDocument/2006/relationships/image" Target="../media/image81.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72.png"/><Relationship Id="rId4" Type="http://schemas.openxmlformats.org/officeDocument/2006/relationships/hyperlink" Target="https://plataforma.coderhouse.com/continua-tu-carrera?utm_campaign=upselling&amp;utm_medium=sidebar&amp;utm_source=platfor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74.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hyperlink" Target="https://www.youtube.com/watch?v=plC9WbIMJCk" TargetMode="External"/><Relationship Id="rId4" Type="http://schemas.openxmlformats.org/officeDocument/2006/relationships/image" Target="../media/image76.png"/><Relationship Id="rId5" Type="http://schemas.openxmlformats.org/officeDocument/2006/relationships/image" Target="../media/image78.png"/><Relationship Id="rId6"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79.png"/><Relationship Id="rId4" Type="http://schemas.openxmlformats.org/officeDocument/2006/relationships/hyperlink" Target="https://plataforma.coderhouse.com/referidos?from=notification"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71.png"/><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6" name="Shape 106"/>
        <p:cNvGrpSpPr/>
        <p:nvPr/>
      </p:nvGrpSpPr>
      <p:grpSpPr>
        <a:xfrm>
          <a:off x="0" y="0"/>
          <a:ext cx="0" cy="0"/>
          <a:chOff x="0" y="0"/>
          <a:chExt cx="0" cy="0"/>
        </a:xfrm>
      </p:grpSpPr>
      <p:sp>
        <p:nvSpPr>
          <p:cNvPr id="107" name="Google Shape;107;p2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8" name="Google Shape;108;p28"/>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9" name="Google Shape;109;p2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CONOCIENDO A NUESTRO CLIENTE   </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 name="Shape 228"/>
        <p:cNvGrpSpPr/>
        <p:nvPr/>
      </p:nvGrpSpPr>
      <p:grpSpPr>
        <a:xfrm>
          <a:off x="0" y="0"/>
          <a:ext cx="0" cy="0"/>
          <a:chOff x="0" y="0"/>
          <a:chExt cx="0" cy="0"/>
        </a:xfrm>
      </p:grpSpPr>
      <p:sp>
        <p:nvSpPr>
          <p:cNvPr id="229" name="Google Shape;229;p38"/>
          <p:cNvSpPr txBox="1"/>
          <p:nvPr/>
        </p:nvSpPr>
        <p:spPr>
          <a:xfrm>
            <a:off x="630450" y="1360425"/>
            <a:ext cx="4253700" cy="329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80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El cliente es quien </a:t>
            </a:r>
            <a:r>
              <a:rPr lang="en-GB" sz="1800">
                <a:solidFill>
                  <a:schemeClr val="dk1"/>
                </a:solidFill>
                <a:highlight>
                  <a:srgbClr val="E0FF00"/>
                </a:highlight>
                <a:latin typeface="Helvetica Neue Light"/>
                <a:ea typeface="Helvetica Neue Light"/>
                <a:cs typeface="Helvetica Neue Light"/>
                <a:sym typeface="Helvetica Neue Light"/>
              </a:rPr>
              <a:t>compra (o tiene interés en comprar) nuestro producto o servicio, a cambio de una remuneración</a:t>
            </a:r>
            <a:r>
              <a:rPr lang="en-GB" sz="1800">
                <a:solidFill>
                  <a:schemeClr val="dk1"/>
                </a:solidFill>
                <a:highlight>
                  <a:srgbClr val="FFFFFF"/>
                </a:highlight>
                <a:latin typeface="Helvetica Neue Light"/>
                <a:ea typeface="Helvetica Neue Light"/>
                <a:cs typeface="Helvetica Neue Light"/>
                <a:sym typeface="Helvetica Neue Light"/>
              </a:rPr>
              <a:t>. Se encuentra dentro de nuestro público objetivo, al cual nos dirigimos cuando comunicamos o comercializamos nuestro producto. </a:t>
            </a:r>
            <a:br>
              <a:rPr lang="en-GB" sz="1800">
                <a:solidFill>
                  <a:schemeClr val="dk1"/>
                </a:solidFill>
                <a:highlight>
                  <a:srgbClr val="FFFFFF"/>
                </a:highlight>
                <a:latin typeface="Helvetica Neue Light"/>
                <a:ea typeface="Helvetica Neue Light"/>
                <a:cs typeface="Helvetica Neue Light"/>
                <a:sym typeface="Helvetica Neue Light"/>
              </a:rPr>
            </a:br>
            <a:r>
              <a:rPr lang="en-GB" sz="1800">
                <a:solidFill>
                  <a:schemeClr val="dk1"/>
                </a:solidFill>
                <a:highlight>
                  <a:srgbClr val="FFFFFF"/>
                </a:highlight>
                <a:latin typeface="Helvetica Neue Light"/>
                <a:ea typeface="Helvetica Neue Light"/>
                <a:cs typeface="Helvetica Neue Light"/>
                <a:sym typeface="Helvetica Neue Light"/>
              </a:rPr>
              <a:t>Al definir nuestro mercado, definimos también nuestro público objetivo.</a:t>
            </a:r>
            <a:br>
              <a:rPr lang="en-GB" sz="1800">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pic>
        <p:nvPicPr>
          <p:cNvPr id="230" name="Google Shape;230;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1" name="Google Shape;231;p38"/>
          <p:cNvSpPr txBox="1"/>
          <p:nvPr>
            <p:ph type="ctrTitle"/>
          </p:nvPr>
        </p:nvSpPr>
        <p:spPr>
          <a:xfrm>
            <a:off x="1635300" y="353900"/>
            <a:ext cx="58734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¿QUÉ ES UN CLIENTE? 	</a:t>
            </a:r>
            <a:endParaRPr i="1" sz="4000">
              <a:latin typeface="Anton"/>
              <a:ea typeface="Anton"/>
              <a:cs typeface="Anton"/>
              <a:sym typeface="Anton"/>
            </a:endParaRPr>
          </a:p>
        </p:txBody>
      </p:sp>
      <p:pic>
        <p:nvPicPr>
          <p:cNvPr id="232" name="Google Shape;232;p38"/>
          <p:cNvPicPr preferRelativeResize="0"/>
          <p:nvPr/>
        </p:nvPicPr>
        <p:blipFill>
          <a:blip r:embed="rId4">
            <a:alphaModFix/>
          </a:blip>
          <a:stretch>
            <a:fillRect/>
          </a:stretch>
        </p:blipFill>
        <p:spPr>
          <a:xfrm>
            <a:off x="5036550" y="1360425"/>
            <a:ext cx="3955050" cy="2635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nvSpPr>
        <p:spPr>
          <a:xfrm>
            <a:off x="4608675" y="979925"/>
            <a:ext cx="4290300" cy="400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La percepción es el proceso mediante el cual un individuo selecciona, organiza e interpreta la información que recibe para crear una imagen del mundo con significado.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200"/>
              </a:spcBef>
              <a:spcAft>
                <a:spcPts val="80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La percepción del cliente se basa en su </a:t>
            </a:r>
            <a:r>
              <a:rPr lang="en-GB" sz="1800">
                <a:solidFill>
                  <a:schemeClr val="dk1"/>
                </a:solidFill>
                <a:highlight>
                  <a:srgbClr val="E0FF00"/>
                </a:highlight>
                <a:latin typeface="Helvetica Neue Light"/>
                <a:ea typeface="Helvetica Neue Light"/>
                <a:cs typeface="Helvetica Neue Light"/>
                <a:sym typeface="Helvetica Neue Light"/>
              </a:rPr>
              <a:t>valoración de nuestro servicio</a:t>
            </a:r>
            <a:r>
              <a:rPr lang="en-GB" sz="1800">
                <a:solidFill>
                  <a:schemeClr val="dk1"/>
                </a:solidFill>
                <a:highlight>
                  <a:srgbClr val="FFFFFF"/>
                </a:highlight>
                <a:latin typeface="Helvetica Neue Light"/>
                <a:ea typeface="Helvetica Neue Light"/>
                <a:cs typeface="Helvetica Neue Light"/>
                <a:sym typeface="Helvetica Neue Light"/>
              </a:rPr>
              <a:t>, según el </a:t>
            </a:r>
            <a:r>
              <a:rPr lang="en-GB" sz="1800">
                <a:solidFill>
                  <a:schemeClr val="dk1"/>
                </a:solidFill>
                <a:highlight>
                  <a:srgbClr val="E0FF00"/>
                </a:highlight>
                <a:latin typeface="Helvetica Neue Light"/>
                <a:ea typeface="Helvetica Neue Light"/>
                <a:cs typeface="Helvetica Neue Light"/>
                <a:sym typeface="Helvetica Neue Light"/>
              </a:rPr>
              <a:t>grado de satisfacción de sus necesidades y expectativas</a:t>
            </a:r>
            <a:r>
              <a:rPr lang="en-GB"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38" name="Google Shape;238;p39"/>
          <p:cNvSpPr txBox="1"/>
          <p:nvPr/>
        </p:nvSpPr>
        <p:spPr>
          <a:xfrm>
            <a:off x="1738950" y="356600"/>
            <a:ext cx="56661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solidFill>
                  <a:schemeClr val="dk1"/>
                </a:solidFill>
                <a:highlight>
                  <a:srgbClr val="FFFFFF"/>
                </a:highlight>
                <a:latin typeface="Anton"/>
                <a:ea typeface="Anton"/>
                <a:cs typeface="Anton"/>
                <a:sym typeface="Anton"/>
              </a:rPr>
              <a:t>PERCEPCIÓN DEL CLIENTE</a:t>
            </a:r>
            <a:endParaRPr i="1" sz="4000">
              <a:latin typeface="Anton"/>
              <a:ea typeface="Anton"/>
              <a:cs typeface="Anton"/>
              <a:sym typeface="Anton"/>
            </a:endParaRPr>
          </a:p>
        </p:txBody>
      </p:sp>
      <p:pic>
        <p:nvPicPr>
          <p:cNvPr id="239" name="Google Shape;239;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0" name="Google Shape;240;p39"/>
          <p:cNvPicPr preferRelativeResize="0"/>
          <p:nvPr/>
        </p:nvPicPr>
        <p:blipFill rotWithShape="1">
          <a:blip r:embed="rId4">
            <a:alphaModFix/>
          </a:blip>
          <a:srcRect b="0" l="12865" r="4503" t="0"/>
          <a:stretch/>
        </p:blipFill>
        <p:spPr>
          <a:xfrm>
            <a:off x="304800" y="1235875"/>
            <a:ext cx="4120274" cy="309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44" name="Shape 244"/>
        <p:cNvGrpSpPr/>
        <p:nvPr/>
      </p:nvGrpSpPr>
      <p:grpSpPr>
        <a:xfrm>
          <a:off x="0" y="0"/>
          <a:ext cx="0" cy="0"/>
          <a:chOff x="0" y="0"/>
          <a:chExt cx="0" cy="0"/>
        </a:xfrm>
      </p:grpSpPr>
      <p:sp>
        <p:nvSpPr>
          <p:cNvPr id="245" name="Google Shape;245;p40"/>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46" name="Google Shape;246;p40"/>
          <p:cNvSpPr txBox="1"/>
          <p:nvPr/>
        </p:nvSpPr>
        <p:spPr>
          <a:xfrm>
            <a:off x="1769600" y="68257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¿QUÉ ES UN USUARIO?</a:t>
            </a:r>
            <a:endParaRPr i="1" sz="4000">
              <a:latin typeface="Anton"/>
              <a:ea typeface="Anton"/>
              <a:cs typeface="Anton"/>
              <a:sym typeface="Anton"/>
            </a:endParaRPr>
          </a:p>
        </p:txBody>
      </p:sp>
      <p:sp>
        <p:nvSpPr>
          <p:cNvPr id="247" name="Google Shape;247;p40"/>
          <p:cNvSpPr txBox="1"/>
          <p:nvPr/>
        </p:nvSpPr>
        <p:spPr>
          <a:xfrm>
            <a:off x="616350" y="1818175"/>
            <a:ext cx="7911300" cy="2410800"/>
          </a:xfrm>
          <a:prstGeom prst="rect">
            <a:avLst/>
          </a:prstGeom>
          <a:noFill/>
          <a:ln>
            <a:noFill/>
          </a:ln>
        </p:spPr>
        <p:txBody>
          <a:bodyPr anchorCtr="0" anchor="ctr" bIns="91425" lIns="91425" spcFirstLastPara="1" rIns="91425" wrap="square" tIns="91425">
            <a:noAutofit/>
          </a:bodyPr>
          <a:lstStyle/>
          <a:p>
            <a:pPr indent="457200" lvl="0" marL="0" rtl="0" algn="ctr">
              <a:lnSpc>
                <a:spcPct val="150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 a quien tienen en mente las empresas desarrolladoras de hardware y software informático, cada vez que diseñan un nuevo dispositivo o aplicación. </a:t>
            </a:r>
            <a:endParaRPr sz="1800">
              <a:solidFill>
                <a:schemeClr val="dk1"/>
              </a:solidFill>
              <a:latin typeface="Helvetica Neue Light"/>
              <a:ea typeface="Helvetica Neue Light"/>
              <a:cs typeface="Helvetica Neue Light"/>
              <a:sym typeface="Helvetica Neue Light"/>
            </a:endParaRPr>
          </a:p>
          <a:p>
            <a:pPr indent="457200" lvl="0" marL="0" rtl="0" algn="ctr">
              <a:lnSpc>
                <a:spcPct val="150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457200" lvl="0" marL="0" rtl="0" algn="ctr">
              <a:lnSpc>
                <a:spcPct val="150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Este usuario puede no estar instruido o entrenado en el uso de nuevas tecnologías, por lo cual la interfaz del dispositivo en cuestión debe ser sencilla y fácil de aprender. </a:t>
            </a:r>
            <a:endParaRPr sz="1800">
              <a:latin typeface="Helvetica Neue Light"/>
              <a:ea typeface="Helvetica Neue Light"/>
              <a:cs typeface="Helvetica Neue Light"/>
              <a:sym typeface="Helvetica Neue Light"/>
            </a:endParaRPr>
          </a:p>
        </p:txBody>
      </p:sp>
      <p:pic>
        <p:nvPicPr>
          <p:cNvPr id="248" name="Google Shape;248;p4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p:nvPr/>
        </p:nvSpPr>
        <p:spPr>
          <a:xfrm>
            <a:off x="1362175" y="187625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54" name="Google Shape;254;p41"/>
          <p:cNvSpPr/>
          <p:nvPr/>
        </p:nvSpPr>
        <p:spPr>
          <a:xfrm>
            <a:off x="3984907" y="187625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55" name="Google Shape;255;p41"/>
          <p:cNvSpPr/>
          <p:nvPr/>
        </p:nvSpPr>
        <p:spPr>
          <a:xfrm>
            <a:off x="6488494" y="187625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56" name="Google Shape;256;p41"/>
          <p:cNvSpPr txBox="1"/>
          <p:nvPr/>
        </p:nvSpPr>
        <p:spPr>
          <a:xfrm>
            <a:off x="1311600" y="440450"/>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TIPOS DE USUARIOS</a:t>
            </a:r>
            <a:endParaRPr i="1" sz="3600">
              <a:latin typeface="Anton"/>
              <a:ea typeface="Anton"/>
              <a:cs typeface="Anton"/>
              <a:sym typeface="Anton"/>
            </a:endParaRPr>
          </a:p>
        </p:txBody>
      </p:sp>
      <p:sp>
        <p:nvSpPr>
          <p:cNvPr id="257" name="Google Shape;257;p41"/>
          <p:cNvSpPr txBox="1"/>
          <p:nvPr/>
        </p:nvSpPr>
        <p:spPr>
          <a:xfrm>
            <a:off x="914725" y="36176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1800">
                <a:solidFill>
                  <a:schemeClr val="dk1"/>
                </a:solidFill>
                <a:highlight>
                  <a:srgbClr val="FFFFFF"/>
                </a:highlight>
                <a:latin typeface="Helvetica Neue"/>
                <a:ea typeface="Helvetica Neue"/>
                <a:cs typeface="Helvetica Neue"/>
                <a:sym typeface="Helvetica Neue"/>
              </a:rPr>
              <a:t>Final </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Fines sociales, profesionales o personales</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58" name="Google Shape;258;p41"/>
          <p:cNvSpPr txBox="1"/>
          <p:nvPr/>
        </p:nvSpPr>
        <p:spPr>
          <a:xfrm>
            <a:off x="3308850" y="3341425"/>
            <a:ext cx="2629200" cy="1341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1800">
                <a:solidFill>
                  <a:schemeClr val="dk1"/>
                </a:solidFill>
                <a:highlight>
                  <a:srgbClr val="FFFFFF"/>
                </a:highlight>
                <a:latin typeface="Helvetica Neue"/>
                <a:ea typeface="Helvetica Neue"/>
                <a:cs typeface="Helvetica Neue"/>
                <a:sym typeface="Helvetica Neue"/>
              </a:rPr>
              <a:t>Registrado</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Requieren algún registro previo o membresía.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59" name="Google Shape;259;p41"/>
          <p:cNvSpPr txBox="1"/>
          <p:nvPr/>
        </p:nvSpPr>
        <p:spPr>
          <a:xfrm>
            <a:off x="1666960" y="1998257"/>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260" name="Google Shape;260;p41"/>
          <p:cNvSpPr txBox="1"/>
          <p:nvPr/>
        </p:nvSpPr>
        <p:spPr>
          <a:xfrm>
            <a:off x="4344713" y="1968657"/>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261" name="Google Shape;261;p41"/>
          <p:cNvSpPr txBox="1"/>
          <p:nvPr/>
        </p:nvSpPr>
        <p:spPr>
          <a:xfrm>
            <a:off x="6770600" y="1998251"/>
            <a:ext cx="5166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262" name="Google Shape;262;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3" name="Google Shape;263;p41"/>
          <p:cNvPicPr preferRelativeResize="0"/>
          <p:nvPr/>
        </p:nvPicPr>
        <p:blipFill>
          <a:blip r:embed="rId4">
            <a:alphaModFix/>
          </a:blip>
          <a:stretch>
            <a:fillRect/>
          </a:stretch>
        </p:blipFill>
        <p:spPr>
          <a:xfrm>
            <a:off x="1514550" y="2049075"/>
            <a:ext cx="869425" cy="869425"/>
          </a:xfrm>
          <a:prstGeom prst="rect">
            <a:avLst/>
          </a:prstGeom>
          <a:noFill/>
          <a:ln>
            <a:noFill/>
          </a:ln>
        </p:spPr>
      </p:pic>
      <p:pic>
        <p:nvPicPr>
          <p:cNvPr id="264" name="Google Shape;264;p41"/>
          <p:cNvPicPr preferRelativeResize="0"/>
          <p:nvPr/>
        </p:nvPicPr>
        <p:blipFill>
          <a:blip r:embed="rId4">
            <a:alphaModFix/>
          </a:blip>
          <a:stretch>
            <a:fillRect/>
          </a:stretch>
        </p:blipFill>
        <p:spPr>
          <a:xfrm>
            <a:off x="4142575" y="2028638"/>
            <a:ext cx="869425" cy="869425"/>
          </a:xfrm>
          <a:prstGeom prst="rect">
            <a:avLst/>
          </a:prstGeom>
          <a:noFill/>
          <a:ln>
            <a:noFill/>
          </a:ln>
        </p:spPr>
      </p:pic>
      <p:pic>
        <p:nvPicPr>
          <p:cNvPr id="265" name="Google Shape;265;p41"/>
          <p:cNvPicPr preferRelativeResize="0"/>
          <p:nvPr/>
        </p:nvPicPr>
        <p:blipFill>
          <a:blip r:embed="rId4">
            <a:alphaModFix/>
          </a:blip>
          <a:stretch>
            <a:fillRect/>
          </a:stretch>
        </p:blipFill>
        <p:spPr>
          <a:xfrm>
            <a:off x="6607625" y="1984638"/>
            <a:ext cx="869425" cy="869425"/>
          </a:xfrm>
          <a:prstGeom prst="rect">
            <a:avLst/>
          </a:prstGeom>
          <a:noFill/>
          <a:ln>
            <a:noFill/>
          </a:ln>
        </p:spPr>
      </p:pic>
      <p:sp>
        <p:nvSpPr>
          <p:cNvPr id="266" name="Google Shape;266;p41"/>
          <p:cNvSpPr txBox="1"/>
          <p:nvPr/>
        </p:nvSpPr>
        <p:spPr>
          <a:xfrm>
            <a:off x="5981900" y="3369275"/>
            <a:ext cx="2329200" cy="1174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1800">
                <a:solidFill>
                  <a:schemeClr val="dk1"/>
                </a:solidFill>
                <a:highlight>
                  <a:srgbClr val="FFFFFF"/>
                </a:highlight>
                <a:latin typeface="Helvetica Neue"/>
                <a:ea typeface="Helvetica Neue"/>
                <a:cs typeface="Helvetica Neue"/>
                <a:sym typeface="Helvetica Neue"/>
              </a:rPr>
              <a:t>Anónimo</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Navega sin autenticarse.</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2" name="Google Shape;272;p42"/>
          <p:cNvSpPr txBox="1"/>
          <p:nvPr>
            <p:ph type="ctrTitle"/>
          </p:nvPr>
        </p:nvSpPr>
        <p:spPr>
          <a:xfrm>
            <a:off x="1257300" y="459775"/>
            <a:ext cx="6629400" cy="6765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NECESIDADES DEL USUARIO</a:t>
            </a:r>
            <a:endParaRPr i="1" sz="4000">
              <a:latin typeface="Anton"/>
              <a:ea typeface="Anton"/>
              <a:cs typeface="Anton"/>
              <a:sym typeface="Anton"/>
            </a:endParaRPr>
          </a:p>
        </p:txBody>
      </p:sp>
      <p:pic>
        <p:nvPicPr>
          <p:cNvPr id="273" name="Google Shape;273;p42"/>
          <p:cNvPicPr preferRelativeResize="0"/>
          <p:nvPr/>
        </p:nvPicPr>
        <p:blipFill>
          <a:blip r:embed="rId4">
            <a:alphaModFix/>
          </a:blip>
          <a:stretch>
            <a:fillRect/>
          </a:stretch>
        </p:blipFill>
        <p:spPr>
          <a:xfrm>
            <a:off x="2061725" y="1220513"/>
            <a:ext cx="5873401" cy="34266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9" name="Google Shape;279;p43"/>
          <p:cNvSpPr txBox="1"/>
          <p:nvPr>
            <p:ph type="ctrTitle"/>
          </p:nvPr>
        </p:nvSpPr>
        <p:spPr>
          <a:xfrm>
            <a:off x="288000" y="746600"/>
            <a:ext cx="8568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300">
                <a:latin typeface="Anton"/>
                <a:ea typeface="Anton"/>
                <a:cs typeface="Anton"/>
                <a:sym typeface="Anton"/>
              </a:rPr>
              <a:t>PREGUNTAS PARA DETECTAR LAS NECESIDADES</a:t>
            </a:r>
            <a:endParaRPr i="1" sz="3300">
              <a:latin typeface="Anton"/>
              <a:ea typeface="Anton"/>
              <a:cs typeface="Anton"/>
              <a:sym typeface="Anton"/>
            </a:endParaRPr>
          </a:p>
        </p:txBody>
      </p:sp>
      <p:sp>
        <p:nvSpPr>
          <p:cNvPr id="280" name="Google Shape;280;p43"/>
          <p:cNvSpPr txBox="1"/>
          <p:nvPr/>
        </p:nvSpPr>
        <p:spPr>
          <a:xfrm>
            <a:off x="1427100" y="1471400"/>
            <a:ext cx="6289800" cy="3000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120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¿Cuáles son los objetivos de los usuarios?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¿Cuáles son los obstáculos para conseguir los objetivos?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¿Cuáles son los valores y prioridades de los usuarios?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¿Cuál es el contexto del usuario y cuánto puede variar?</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84" name="Shape 284"/>
        <p:cNvGrpSpPr/>
        <p:nvPr/>
      </p:nvGrpSpPr>
      <p:grpSpPr>
        <a:xfrm>
          <a:off x="0" y="0"/>
          <a:ext cx="0" cy="0"/>
          <a:chOff x="0" y="0"/>
          <a:chExt cx="0" cy="0"/>
        </a:xfrm>
      </p:grpSpPr>
      <p:sp>
        <p:nvSpPr>
          <p:cNvPr id="285" name="Google Shape;285;p4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OBJETIVOS DEL PROYECTO</a:t>
            </a:r>
            <a:endParaRPr i="1" sz="3600">
              <a:latin typeface="Anton"/>
              <a:ea typeface="Anton"/>
              <a:cs typeface="Anton"/>
              <a:sym typeface="Anton"/>
            </a:endParaRPr>
          </a:p>
        </p:txBody>
      </p:sp>
      <p:pic>
        <p:nvPicPr>
          <p:cNvPr id="286" name="Google Shape;286;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0" name="Shape 290"/>
        <p:cNvGrpSpPr/>
        <p:nvPr/>
      </p:nvGrpSpPr>
      <p:grpSpPr>
        <a:xfrm>
          <a:off x="0" y="0"/>
          <a:ext cx="0" cy="0"/>
          <a:chOff x="0" y="0"/>
          <a:chExt cx="0" cy="0"/>
        </a:xfrm>
      </p:grpSpPr>
      <p:pic>
        <p:nvPicPr>
          <p:cNvPr id="291" name="Google Shape;291;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45"/>
          <p:cNvSpPr txBox="1"/>
          <p:nvPr/>
        </p:nvSpPr>
        <p:spPr>
          <a:xfrm>
            <a:off x="600325" y="1071750"/>
            <a:ext cx="4092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Uno de los puntos más importantes es buscar cuáles son los objetivos del proyecto: qué busca y hacia dónde va la página web.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De esta manera, podemos orientar al cliente respecto a lo que puede realizar.</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1200"/>
              </a:spcBef>
              <a:spcAft>
                <a:spcPts val="120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93" name="Google Shape;293;p45"/>
          <p:cNvPicPr preferRelativeResize="0"/>
          <p:nvPr/>
        </p:nvPicPr>
        <p:blipFill>
          <a:blip r:embed="rId4">
            <a:alphaModFix/>
          </a:blip>
          <a:stretch>
            <a:fillRect/>
          </a:stretch>
        </p:blipFill>
        <p:spPr>
          <a:xfrm>
            <a:off x="4572875" y="1462075"/>
            <a:ext cx="4505325" cy="2219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7" name="Shape 297"/>
        <p:cNvGrpSpPr/>
        <p:nvPr/>
      </p:nvGrpSpPr>
      <p:grpSpPr>
        <a:xfrm>
          <a:off x="0" y="0"/>
          <a:ext cx="0" cy="0"/>
          <a:chOff x="0" y="0"/>
          <a:chExt cx="0" cy="0"/>
        </a:xfrm>
      </p:grpSpPr>
      <p:pic>
        <p:nvPicPr>
          <p:cNvPr id="298" name="Google Shape;298;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9" name="Google Shape;299;p46"/>
          <p:cNvSpPr txBox="1"/>
          <p:nvPr>
            <p:ph type="ctrTitle"/>
          </p:nvPr>
        </p:nvSpPr>
        <p:spPr>
          <a:xfrm>
            <a:off x="565200" y="536250"/>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ANÁLISIS DE REQUERIMIENTOS</a:t>
            </a:r>
            <a:endParaRPr i="1" sz="4000">
              <a:latin typeface="Anton"/>
              <a:ea typeface="Anton"/>
              <a:cs typeface="Anton"/>
              <a:sym typeface="Anton"/>
            </a:endParaRPr>
          </a:p>
        </p:txBody>
      </p:sp>
      <p:sp>
        <p:nvSpPr>
          <p:cNvPr id="300" name="Google Shape;300;p46"/>
          <p:cNvSpPr txBox="1"/>
          <p:nvPr/>
        </p:nvSpPr>
        <p:spPr>
          <a:xfrm>
            <a:off x="970200" y="1659613"/>
            <a:ext cx="72036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requerimientos se enfocan en </a:t>
            </a:r>
            <a:r>
              <a:rPr lang="en-GB" sz="1800">
                <a:solidFill>
                  <a:schemeClr val="dk1"/>
                </a:solidFill>
                <a:highlight>
                  <a:srgbClr val="E0FF00"/>
                </a:highlight>
                <a:latin typeface="Helvetica Neue Light"/>
                <a:ea typeface="Helvetica Neue Light"/>
                <a:cs typeface="Helvetica Neue Light"/>
                <a:sym typeface="Helvetica Neue Light"/>
              </a:rPr>
              <a:t>describir las necesidades del cliente</a:t>
            </a:r>
            <a:r>
              <a:rPr lang="en-GB" sz="1800">
                <a:solidFill>
                  <a:schemeClr val="dk1"/>
                </a:solidFill>
                <a:highlight>
                  <a:srgbClr val="FFFFFF"/>
                </a:highlight>
                <a:latin typeface="Helvetica Neue Light"/>
                <a:ea typeface="Helvetica Neue Light"/>
                <a:cs typeface="Helvetica Neue Light"/>
                <a:sym typeface="Helvetica Neue Light"/>
              </a:rPr>
              <a:t>, entonces es lógico que para recabarlos haya que obtener la información de primera mano.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Esto se hace mediante entrevistas con el cliente, u obteniendo la documentación que describa la manera en que éste desea que funcione el sistema de software. Las necesidades y/o requerimientos del cliente evolucionan con el tiempo, y cada cambio involucra un costo.</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9"/>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5" name="Google Shape;115;p29"/>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6" name="Google Shape;116;p29"/>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4" name="Shape 304"/>
        <p:cNvGrpSpPr/>
        <p:nvPr/>
      </p:nvGrpSpPr>
      <p:grpSpPr>
        <a:xfrm>
          <a:off x="0" y="0"/>
          <a:ext cx="0" cy="0"/>
          <a:chOff x="0" y="0"/>
          <a:chExt cx="0" cy="0"/>
        </a:xfrm>
      </p:grpSpPr>
      <p:pic>
        <p:nvPicPr>
          <p:cNvPr id="305" name="Google Shape;305;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6" name="Google Shape;306;p47"/>
          <p:cNvSpPr txBox="1"/>
          <p:nvPr/>
        </p:nvSpPr>
        <p:spPr>
          <a:xfrm>
            <a:off x="239925" y="4570300"/>
            <a:ext cx="4515900" cy="39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200">
                <a:highlight>
                  <a:srgbClr val="E0FF00"/>
                </a:highlight>
                <a:latin typeface="Helvetica Neue"/>
                <a:ea typeface="Helvetica Neue"/>
                <a:cs typeface="Helvetica Neue"/>
                <a:sym typeface="Helvetica Neue"/>
              </a:rPr>
              <a:t>Fuente: </a:t>
            </a:r>
            <a:r>
              <a:rPr lang="en-GB" sz="1200" u="sng">
                <a:solidFill>
                  <a:schemeClr val="hlink"/>
                </a:solidFill>
                <a:highlight>
                  <a:srgbClr val="E0FF00"/>
                </a:highlight>
                <a:latin typeface="Helvetica Neue Light"/>
                <a:ea typeface="Helvetica Neue Light"/>
                <a:cs typeface="Helvetica Neue Light"/>
                <a:sym typeface="Helvetica Neue Light"/>
                <a:hlinkClick r:id="rId4"/>
              </a:rPr>
              <a:t>https://sites.google.com/site/metodologiareq/capitulo-i</a:t>
            </a:r>
            <a:endParaRPr sz="1200">
              <a:highlight>
                <a:srgbClr val="E0FF00"/>
              </a:highlight>
              <a:latin typeface="Helvetica Neue Light"/>
              <a:ea typeface="Helvetica Neue Light"/>
              <a:cs typeface="Helvetica Neue Light"/>
              <a:sym typeface="Helvetica Neue Light"/>
            </a:endParaRPr>
          </a:p>
        </p:txBody>
      </p:sp>
      <p:pic>
        <p:nvPicPr>
          <p:cNvPr id="307" name="Google Shape;307;p47"/>
          <p:cNvPicPr preferRelativeResize="0"/>
          <p:nvPr/>
        </p:nvPicPr>
        <p:blipFill>
          <a:blip r:embed="rId5">
            <a:alphaModFix/>
          </a:blip>
          <a:stretch>
            <a:fillRect/>
          </a:stretch>
        </p:blipFill>
        <p:spPr>
          <a:xfrm>
            <a:off x="1275563" y="1430250"/>
            <a:ext cx="6592871" cy="2809025"/>
          </a:xfrm>
          <a:prstGeom prst="rect">
            <a:avLst/>
          </a:prstGeom>
          <a:noFill/>
          <a:ln>
            <a:noFill/>
          </a:ln>
        </p:spPr>
      </p:pic>
      <p:sp>
        <p:nvSpPr>
          <p:cNvPr id="308" name="Google Shape;308;p47"/>
          <p:cNvSpPr txBox="1"/>
          <p:nvPr>
            <p:ph type="ctrTitle"/>
          </p:nvPr>
        </p:nvSpPr>
        <p:spPr>
          <a:xfrm>
            <a:off x="565200" y="536250"/>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ANÁLISIS DE REQUERIMIENTOS</a:t>
            </a:r>
            <a:endParaRPr i="1" sz="40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p:nvPr/>
        </p:nvSpPr>
        <p:spPr>
          <a:xfrm>
            <a:off x="708115" y="527400"/>
            <a:ext cx="710100" cy="6678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nvSpPr>
        <p:spPr>
          <a:xfrm>
            <a:off x="886178" y="565350"/>
            <a:ext cx="3540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1</a:t>
            </a:r>
            <a:endParaRPr sz="3000">
              <a:latin typeface="Anton"/>
              <a:ea typeface="Anton"/>
              <a:cs typeface="Anton"/>
              <a:sym typeface="Anton"/>
            </a:endParaRPr>
          </a:p>
        </p:txBody>
      </p:sp>
      <p:pic>
        <p:nvPicPr>
          <p:cNvPr id="315" name="Google Shape;315;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6" name="Google Shape;316;p48"/>
          <p:cNvSpPr txBox="1"/>
          <p:nvPr/>
        </p:nvSpPr>
        <p:spPr>
          <a:xfrm>
            <a:off x="1519125" y="527400"/>
            <a:ext cx="68511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500">
                <a:solidFill>
                  <a:schemeClr val="dk1"/>
                </a:solidFill>
                <a:highlight>
                  <a:srgbClr val="FFFFFF"/>
                </a:highlight>
                <a:latin typeface="Anton"/>
                <a:ea typeface="Anton"/>
                <a:cs typeface="Anton"/>
                <a:sym typeface="Anton"/>
              </a:rPr>
              <a:t>OBTENER Y ANALIZAR INFORMACIÓN DE LAS NECESIDADES DEL CLIENTE</a:t>
            </a:r>
            <a:endParaRPr i="1" sz="2500">
              <a:solidFill>
                <a:schemeClr val="dk1"/>
              </a:solidFill>
              <a:highlight>
                <a:srgbClr val="FFFFFF"/>
              </a:highlight>
              <a:latin typeface="Anton"/>
              <a:ea typeface="Anton"/>
              <a:cs typeface="Anton"/>
              <a:sym typeface="Anton"/>
            </a:endParaRPr>
          </a:p>
          <a:p>
            <a:pPr indent="0" lvl="0" marL="0" rtl="0" algn="ctr">
              <a:spcBef>
                <a:spcPts val="0"/>
              </a:spcBef>
              <a:spcAft>
                <a:spcPts val="0"/>
              </a:spcAft>
              <a:buNone/>
            </a:pPr>
            <a:r>
              <a:t/>
            </a:r>
            <a:endParaRPr i="1" sz="2500">
              <a:solidFill>
                <a:schemeClr val="dk1"/>
              </a:solidFill>
              <a:latin typeface="Anton"/>
              <a:ea typeface="Anton"/>
              <a:cs typeface="Anton"/>
              <a:sym typeface="Anton"/>
            </a:endParaRPr>
          </a:p>
        </p:txBody>
      </p:sp>
      <p:sp>
        <p:nvSpPr>
          <p:cNvPr id="317" name="Google Shape;317;p48"/>
          <p:cNvSpPr txBox="1"/>
          <p:nvPr/>
        </p:nvSpPr>
        <p:spPr>
          <a:xfrm>
            <a:off x="744725" y="1566350"/>
            <a:ext cx="2660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800">
                <a:solidFill>
                  <a:schemeClr val="dk1"/>
                </a:solidFill>
                <a:highlight>
                  <a:srgbClr val="FFFFFF"/>
                </a:highlight>
                <a:latin typeface="Helvetica Neue Light"/>
                <a:ea typeface="Helvetica Neue Light"/>
                <a:cs typeface="Helvetica Neue Light"/>
                <a:sym typeface="Helvetica Neue Light"/>
              </a:rPr>
              <a:t>Debes hacer una correcta identificación de los clientes, y alcanzar un análisis de manera asertiva: se pueden implementar una serie de técnicas de acuerdo al  cliente con el que se esté tratando.</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18" name="Google Shape;318;p48"/>
          <p:cNvPicPr preferRelativeResize="0"/>
          <p:nvPr/>
        </p:nvPicPr>
        <p:blipFill>
          <a:blip r:embed="rId4">
            <a:alphaModFix/>
          </a:blip>
          <a:stretch>
            <a:fillRect/>
          </a:stretch>
        </p:blipFill>
        <p:spPr>
          <a:xfrm>
            <a:off x="3849675" y="1724588"/>
            <a:ext cx="4629475" cy="268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p:nvPr/>
        </p:nvSpPr>
        <p:spPr>
          <a:xfrm>
            <a:off x="838500" y="424850"/>
            <a:ext cx="662700" cy="668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9"/>
          <p:cNvSpPr txBox="1"/>
          <p:nvPr/>
        </p:nvSpPr>
        <p:spPr>
          <a:xfrm>
            <a:off x="984602" y="471950"/>
            <a:ext cx="3705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2</a:t>
            </a:r>
            <a:endParaRPr sz="3000">
              <a:latin typeface="Anton"/>
              <a:ea typeface="Anton"/>
              <a:cs typeface="Anton"/>
              <a:sym typeface="Anton"/>
            </a:endParaRPr>
          </a:p>
        </p:txBody>
      </p:sp>
      <p:pic>
        <p:nvPicPr>
          <p:cNvPr id="325" name="Google Shape;325;p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6" name="Google Shape;326;p49"/>
          <p:cNvSpPr txBox="1"/>
          <p:nvPr/>
        </p:nvSpPr>
        <p:spPr>
          <a:xfrm>
            <a:off x="1696925" y="501050"/>
            <a:ext cx="6520800" cy="6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2500">
                <a:solidFill>
                  <a:schemeClr val="dk1"/>
                </a:solidFill>
                <a:highlight>
                  <a:srgbClr val="FFFFFF"/>
                </a:highlight>
                <a:latin typeface="Anton"/>
                <a:ea typeface="Anton"/>
                <a:cs typeface="Anton"/>
                <a:sym typeface="Anton"/>
              </a:rPr>
              <a:t>DEFINICIÓN DEL ALCANCE</a:t>
            </a:r>
            <a:endParaRPr i="1" sz="2500">
              <a:solidFill>
                <a:schemeClr val="dk1"/>
              </a:solidFill>
              <a:highlight>
                <a:srgbClr val="FFFFFF"/>
              </a:highlight>
              <a:latin typeface="Anton"/>
              <a:ea typeface="Anton"/>
              <a:cs typeface="Anton"/>
              <a:sym typeface="Anton"/>
            </a:endParaRPr>
          </a:p>
          <a:p>
            <a:pPr indent="0" lvl="0" marL="0" rtl="0" algn="ctr">
              <a:spcBef>
                <a:spcPts val="0"/>
              </a:spcBef>
              <a:spcAft>
                <a:spcPts val="0"/>
              </a:spcAft>
              <a:buNone/>
            </a:pPr>
            <a:r>
              <a:t/>
            </a:r>
            <a:endParaRPr i="1" sz="2500">
              <a:solidFill>
                <a:schemeClr val="dk1"/>
              </a:solidFill>
              <a:latin typeface="Anton"/>
              <a:ea typeface="Anton"/>
              <a:cs typeface="Anton"/>
              <a:sym typeface="Anton"/>
            </a:endParaRPr>
          </a:p>
        </p:txBody>
      </p:sp>
      <p:sp>
        <p:nvSpPr>
          <p:cNvPr id="327" name="Google Shape;327;p49"/>
          <p:cNvSpPr txBox="1"/>
          <p:nvPr/>
        </p:nvSpPr>
        <p:spPr>
          <a:xfrm>
            <a:off x="0" y="3962050"/>
            <a:ext cx="9144000" cy="9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None/>
            </a:pPr>
            <a:r>
              <a:rPr lang="en-GB" sz="1700">
                <a:solidFill>
                  <a:schemeClr val="dk1"/>
                </a:solidFill>
                <a:highlight>
                  <a:srgbClr val="FFFFFF"/>
                </a:highlight>
                <a:latin typeface="Helvetica Neue Light"/>
                <a:ea typeface="Helvetica Neue Light"/>
                <a:cs typeface="Helvetica Neue Light"/>
                <a:sym typeface="Helvetica Neue Light"/>
              </a:rPr>
              <a:t>La definición del alcance tiene como propósito describir y delimitar claramente las necesidades del cliente, las cuales pretenden ser cumplidas con el proyecto.</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1200"/>
              </a:spcBef>
              <a:spcAft>
                <a:spcPts val="1200"/>
              </a:spcAft>
              <a:buNone/>
            </a:pPr>
            <a:r>
              <a:t/>
            </a:r>
            <a:endParaRPr sz="1700">
              <a:solidFill>
                <a:schemeClr val="dk1"/>
              </a:solidFill>
              <a:highlight>
                <a:srgbClr val="FFFFFF"/>
              </a:highlight>
              <a:latin typeface="Didact Gothic"/>
              <a:ea typeface="Didact Gothic"/>
              <a:cs typeface="Didact Gothic"/>
              <a:sym typeface="Didact Gothic"/>
            </a:endParaRPr>
          </a:p>
        </p:txBody>
      </p:sp>
      <p:pic>
        <p:nvPicPr>
          <p:cNvPr id="328" name="Google Shape;328;p49"/>
          <p:cNvPicPr preferRelativeResize="0"/>
          <p:nvPr/>
        </p:nvPicPr>
        <p:blipFill>
          <a:blip r:embed="rId4">
            <a:alphaModFix/>
          </a:blip>
          <a:stretch>
            <a:fillRect/>
          </a:stretch>
        </p:blipFill>
        <p:spPr>
          <a:xfrm>
            <a:off x="1852675" y="1092950"/>
            <a:ext cx="5715249" cy="3021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p:nvPr/>
        </p:nvSpPr>
        <p:spPr>
          <a:xfrm>
            <a:off x="745550" y="527250"/>
            <a:ext cx="662700" cy="668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50"/>
          <p:cNvPicPr preferRelativeResize="0"/>
          <p:nvPr/>
        </p:nvPicPr>
        <p:blipFill>
          <a:blip r:embed="rId3">
            <a:alphaModFix/>
          </a:blip>
          <a:stretch>
            <a:fillRect/>
          </a:stretch>
        </p:blipFill>
        <p:spPr>
          <a:xfrm>
            <a:off x="1150200" y="1177575"/>
            <a:ext cx="6520800" cy="3776629"/>
          </a:xfrm>
          <a:prstGeom prst="rect">
            <a:avLst/>
          </a:prstGeom>
          <a:noFill/>
          <a:ln>
            <a:noFill/>
          </a:ln>
        </p:spPr>
      </p:pic>
      <p:sp>
        <p:nvSpPr>
          <p:cNvPr id="335" name="Google Shape;335;p50"/>
          <p:cNvSpPr txBox="1"/>
          <p:nvPr/>
        </p:nvSpPr>
        <p:spPr>
          <a:xfrm>
            <a:off x="848312" y="565352"/>
            <a:ext cx="4572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3</a:t>
            </a:r>
            <a:endParaRPr sz="3000">
              <a:latin typeface="Anton"/>
              <a:ea typeface="Anton"/>
              <a:cs typeface="Anton"/>
              <a:sym typeface="Anton"/>
            </a:endParaRPr>
          </a:p>
        </p:txBody>
      </p:sp>
      <p:pic>
        <p:nvPicPr>
          <p:cNvPr id="336" name="Google Shape;336;p5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37" name="Google Shape;337;p50"/>
          <p:cNvSpPr txBox="1"/>
          <p:nvPr/>
        </p:nvSpPr>
        <p:spPr>
          <a:xfrm>
            <a:off x="1620725" y="424850"/>
            <a:ext cx="6520800" cy="6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i="1" lang="en-GB" sz="2500">
                <a:solidFill>
                  <a:schemeClr val="dk1"/>
                </a:solidFill>
                <a:highlight>
                  <a:srgbClr val="FFFFFF"/>
                </a:highlight>
                <a:latin typeface="Anton"/>
                <a:ea typeface="Anton"/>
                <a:cs typeface="Anton"/>
                <a:sym typeface="Anton"/>
              </a:rPr>
              <a:t>FUENTES DE INFORMACIÓN CLAVES</a:t>
            </a:r>
            <a:endParaRPr i="1" sz="2500">
              <a:solidFill>
                <a:schemeClr val="dk1"/>
              </a:solidFill>
              <a:highlight>
                <a:srgbClr val="FFFFFF"/>
              </a:highlight>
              <a:latin typeface="Anton"/>
              <a:ea typeface="Anton"/>
              <a:cs typeface="Anton"/>
              <a:sym typeface="Anton"/>
            </a:endParaRPr>
          </a:p>
          <a:p>
            <a:pPr indent="0" lvl="0" marL="0" rtl="0" algn="ctr">
              <a:spcBef>
                <a:spcPts val="400"/>
              </a:spcBef>
              <a:spcAft>
                <a:spcPts val="0"/>
              </a:spcAft>
              <a:buNone/>
            </a:pPr>
            <a:r>
              <a:t/>
            </a:r>
            <a:endParaRPr i="1" sz="2500">
              <a:solidFill>
                <a:schemeClr val="dk1"/>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p:nvPr/>
        </p:nvSpPr>
        <p:spPr>
          <a:xfrm>
            <a:off x="668875" y="424850"/>
            <a:ext cx="662700" cy="668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1"/>
          <p:cNvSpPr txBox="1"/>
          <p:nvPr/>
        </p:nvSpPr>
        <p:spPr>
          <a:xfrm>
            <a:off x="826377" y="501050"/>
            <a:ext cx="3477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4</a:t>
            </a:r>
            <a:endParaRPr sz="3000">
              <a:latin typeface="Anton"/>
              <a:ea typeface="Anton"/>
              <a:cs typeface="Anton"/>
              <a:sym typeface="Anton"/>
            </a:endParaRPr>
          </a:p>
        </p:txBody>
      </p:sp>
      <p:pic>
        <p:nvPicPr>
          <p:cNvPr id="344" name="Google Shape;344;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5" name="Google Shape;345;p51"/>
          <p:cNvSpPr txBox="1"/>
          <p:nvPr/>
        </p:nvSpPr>
        <p:spPr>
          <a:xfrm>
            <a:off x="1449275" y="424850"/>
            <a:ext cx="6520800" cy="66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i="1" lang="en-GB" sz="2500">
                <a:solidFill>
                  <a:schemeClr val="dk1"/>
                </a:solidFill>
                <a:highlight>
                  <a:srgbClr val="FFFFFF"/>
                </a:highlight>
                <a:latin typeface="Anton"/>
                <a:ea typeface="Anton"/>
                <a:cs typeface="Anton"/>
                <a:sym typeface="Anton"/>
              </a:rPr>
              <a:t>ENTREGABLE DE IDENTIFICACIÓN DE NECESIDADES</a:t>
            </a:r>
            <a:endParaRPr i="1" sz="2500">
              <a:solidFill>
                <a:schemeClr val="dk1"/>
              </a:solidFill>
              <a:highlight>
                <a:srgbClr val="FFFFFF"/>
              </a:highlight>
              <a:latin typeface="Anton"/>
              <a:ea typeface="Anton"/>
              <a:cs typeface="Anton"/>
              <a:sym typeface="Anton"/>
            </a:endParaRPr>
          </a:p>
          <a:p>
            <a:pPr indent="0" lvl="0" marL="0" rtl="0" algn="l">
              <a:lnSpc>
                <a:spcPct val="115000"/>
              </a:lnSpc>
              <a:spcBef>
                <a:spcPts val="1400"/>
              </a:spcBef>
              <a:spcAft>
                <a:spcPts val="0"/>
              </a:spcAft>
              <a:buNone/>
            </a:pPr>
            <a:r>
              <a:t/>
            </a:r>
            <a:endParaRPr i="1" sz="2500">
              <a:solidFill>
                <a:schemeClr val="dk1"/>
              </a:solidFill>
              <a:highlight>
                <a:srgbClr val="FFFFFF"/>
              </a:highlight>
              <a:latin typeface="Anton"/>
              <a:ea typeface="Anton"/>
              <a:cs typeface="Anton"/>
              <a:sym typeface="Anton"/>
            </a:endParaRPr>
          </a:p>
          <a:p>
            <a:pPr indent="0" lvl="0" marL="0" rtl="0" algn="ctr">
              <a:spcBef>
                <a:spcPts val="400"/>
              </a:spcBef>
              <a:spcAft>
                <a:spcPts val="0"/>
              </a:spcAft>
              <a:buNone/>
            </a:pPr>
            <a:r>
              <a:t/>
            </a:r>
            <a:endParaRPr i="1" sz="2500">
              <a:solidFill>
                <a:schemeClr val="dk1"/>
              </a:solidFill>
              <a:latin typeface="Anton"/>
              <a:ea typeface="Anton"/>
              <a:cs typeface="Anton"/>
              <a:sym typeface="Anton"/>
            </a:endParaRPr>
          </a:p>
        </p:txBody>
      </p:sp>
      <p:graphicFrame>
        <p:nvGraphicFramePr>
          <p:cNvPr id="346" name="Google Shape;346;p51"/>
          <p:cNvGraphicFramePr/>
          <p:nvPr/>
        </p:nvGraphicFramePr>
        <p:xfrm>
          <a:off x="1173925" y="1353525"/>
          <a:ext cx="3000000" cy="3000000"/>
        </p:xfrm>
        <a:graphic>
          <a:graphicData uri="http://schemas.openxmlformats.org/drawingml/2006/table">
            <a:tbl>
              <a:tblPr>
                <a:noFill/>
                <a:tableStyleId>{E04847BB-A951-4C26-80AB-19F567A14E0A}</a:tableStyleId>
              </a:tblPr>
              <a:tblGrid>
                <a:gridCol w="2877000"/>
                <a:gridCol w="3919150"/>
              </a:tblGrid>
              <a:tr h="317500">
                <a:tc>
                  <a:txBody>
                    <a:bodyPr/>
                    <a:lstStyle/>
                    <a:p>
                      <a:pPr indent="0" lvl="0" marL="38100" rtl="0" algn="ctr">
                        <a:lnSpc>
                          <a:spcPct val="150000"/>
                        </a:lnSpc>
                        <a:spcBef>
                          <a:spcPts val="0"/>
                        </a:spcBef>
                        <a:spcAft>
                          <a:spcPts val="0"/>
                        </a:spcAft>
                        <a:buNone/>
                      </a:pPr>
                      <a:r>
                        <a:rPr b="1" lang="en-GB" sz="1800">
                          <a:latin typeface="Helvetica Neue"/>
                          <a:ea typeface="Helvetica Neue"/>
                          <a:cs typeface="Helvetica Neue"/>
                          <a:sym typeface="Helvetica Neue"/>
                        </a:rPr>
                        <a:t>Formato</a:t>
                      </a:r>
                      <a:endParaRPr b="1" sz="1800">
                        <a:latin typeface="Helvetica Neue"/>
                        <a:ea typeface="Helvetica Neue"/>
                        <a:cs typeface="Helvetica Neue"/>
                        <a:sym typeface="Helvetica Neue"/>
                      </a:endParaRPr>
                    </a:p>
                  </a:txBody>
                  <a:tcPr marT="63500" marB="63500" marR="50800" marL="50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7B7B7"/>
                    </a:solidFill>
                  </a:tcPr>
                </a:tc>
                <a:tc>
                  <a:txBody>
                    <a:bodyPr/>
                    <a:lstStyle/>
                    <a:p>
                      <a:pPr indent="0" lvl="0" marL="38100" rtl="0" algn="ctr">
                        <a:lnSpc>
                          <a:spcPct val="150000"/>
                        </a:lnSpc>
                        <a:spcBef>
                          <a:spcPts val="0"/>
                        </a:spcBef>
                        <a:spcAft>
                          <a:spcPts val="0"/>
                        </a:spcAft>
                        <a:buNone/>
                      </a:pPr>
                      <a:r>
                        <a:rPr b="1" lang="en-GB" sz="1800">
                          <a:latin typeface="Helvetica Neue"/>
                          <a:ea typeface="Helvetica Neue"/>
                          <a:cs typeface="Helvetica Neue"/>
                          <a:sym typeface="Helvetica Neue"/>
                        </a:rPr>
                        <a:t>Objetivo</a:t>
                      </a:r>
                      <a:endParaRPr b="1" sz="1800">
                        <a:latin typeface="Helvetica Neue"/>
                        <a:ea typeface="Helvetica Neue"/>
                        <a:cs typeface="Helvetica Neue"/>
                        <a:sym typeface="Helvetica Neue"/>
                      </a:endParaRPr>
                    </a:p>
                  </a:txBody>
                  <a:tcPr marT="63500" marB="63500" marR="50800" marL="50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7B7B7"/>
                    </a:solidFill>
                  </a:tcPr>
                </a:tc>
              </a:tr>
              <a:tr h="1333500">
                <a:tc>
                  <a:txBody>
                    <a:bodyPr/>
                    <a:lstStyle/>
                    <a:p>
                      <a:pPr indent="0" lvl="0" marL="38100" rtl="0" algn="ctr">
                        <a:lnSpc>
                          <a:spcPct val="150000"/>
                        </a:lnSpc>
                        <a:spcBef>
                          <a:spcPts val="0"/>
                        </a:spcBef>
                        <a:spcAft>
                          <a:spcPts val="0"/>
                        </a:spcAft>
                        <a:buNone/>
                      </a:pPr>
                      <a:r>
                        <a:rPr lang="en-GB" sz="1800">
                          <a:latin typeface="Helvetica Neue Light"/>
                          <a:ea typeface="Helvetica Neue Light"/>
                          <a:cs typeface="Helvetica Neue Light"/>
                          <a:sym typeface="Helvetica Neue Light"/>
                        </a:rPr>
                        <a:t>MR_002_ Identificación de Necesidades (</a:t>
                      </a:r>
                      <a:r>
                        <a:rPr lang="en-GB"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Ver Formato)</a:t>
                      </a:r>
                      <a:endParaRPr sz="1800" u="sng">
                        <a:solidFill>
                          <a:srgbClr val="1155CC"/>
                        </a:solidFill>
                        <a:latin typeface="Helvetica Neue Light"/>
                        <a:ea typeface="Helvetica Neue Light"/>
                        <a:cs typeface="Helvetica Neue Light"/>
                        <a:sym typeface="Helvetica Neue Light"/>
                      </a:endParaRPr>
                    </a:p>
                  </a:txBody>
                  <a:tcPr marT="63500" marB="63500" marR="50800" marL="50800">
                    <a:lnL cap="flat" cmpd="sng" w="1270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38100" rtl="0" algn="l">
                        <a:lnSpc>
                          <a:spcPct val="150000"/>
                        </a:lnSpc>
                        <a:spcBef>
                          <a:spcPts val="0"/>
                        </a:spcBef>
                        <a:spcAft>
                          <a:spcPts val="0"/>
                        </a:spcAft>
                        <a:buNone/>
                      </a:pPr>
                      <a:r>
                        <a:rPr lang="en-GB" sz="1800">
                          <a:latin typeface="Helvetica Neue Light"/>
                          <a:ea typeface="Helvetica Neue Light"/>
                          <a:cs typeface="Helvetica Neue Light"/>
                          <a:sym typeface="Helvetica Neue Light"/>
                        </a:rPr>
                        <a:t>Presentar una descripción de lo que se requiere desde la perspectiva del cliente, para resolver la necesidad u oportunidad de mejora identificada.</a:t>
                      </a:r>
                      <a:endParaRPr sz="1800">
                        <a:latin typeface="Helvetica Neue Light"/>
                        <a:ea typeface="Helvetica Neue Light"/>
                        <a:cs typeface="Helvetica Neue Light"/>
                        <a:sym typeface="Helvetica Neue Light"/>
                      </a:endParaRPr>
                    </a:p>
                    <a:p>
                      <a:pPr indent="0" lvl="0" marL="38100" rtl="0" algn="l">
                        <a:lnSpc>
                          <a:spcPct val="150000"/>
                        </a:lnSpc>
                        <a:spcBef>
                          <a:spcPts val="1200"/>
                        </a:spcBef>
                        <a:spcAft>
                          <a:spcPts val="0"/>
                        </a:spcAft>
                        <a:buNone/>
                      </a:pPr>
                      <a:r>
                        <a:rPr lang="en-GB" sz="1800">
                          <a:latin typeface="Helvetica Neue Light"/>
                          <a:ea typeface="Helvetica Neue Light"/>
                          <a:cs typeface="Helvetica Neue Light"/>
                          <a:sym typeface="Helvetica Neue Light"/>
                        </a:rPr>
                        <a:t>El presente documento será trabajado de la mano del cliente.</a:t>
                      </a:r>
                      <a:endParaRPr sz="1800">
                        <a:latin typeface="Helvetica Neue Light"/>
                        <a:ea typeface="Helvetica Neue Light"/>
                        <a:cs typeface="Helvetica Neue Light"/>
                        <a:sym typeface="Helvetica Neue Light"/>
                      </a:endParaRPr>
                    </a:p>
                  </a:txBody>
                  <a:tcPr marT="63500" marB="63500" marR="50800" marL="50800" anchor="b">
                    <a:lnL cap="flat" cmpd="sng">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0" name="Shape 350"/>
        <p:cNvGrpSpPr/>
        <p:nvPr/>
      </p:nvGrpSpPr>
      <p:grpSpPr>
        <a:xfrm>
          <a:off x="0" y="0"/>
          <a:ext cx="0" cy="0"/>
          <a:chOff x="0" y="0"/>
          <a:chExt cx="0" cy="0"/>
        </a:xfrm>
      </p:grpSpPr>
      <p:pic>
        <p:nvPicPr>
          <p:cNvPr id="351" name="Google Shape;351;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2" name="Google Shape;352;p52"/>
          <p:cNvSpPr txBox="1"/>
          <p:nvPr>
            <p:ph type="ctrTitle"/>
          </p:nvPr>
        </p:nvSpPr>
        <p:spPr>
          <a:xfrm>
            <a:off x="818025" y="431625"/>
            <a:ext cx="8013600" cy="72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3000">
                <a:latin typeface="Anton"/>
                <a:ea typeface="Anton"/>
                <a:cs typeface="Anton"/>
                <a:sym typeface="Anton"/>
              </a:rPr>
              <a:t>PRESENTAR SKETCH</a:t>
            </a:r>
            <a:endParaRPr i="1" sz="3000">
              <a:latin typeface="Anton"/>
              <a:ea typeface="Anton"/>
              <a:cs typeface="Anton"/>
              <a:sym typeface="Anton"/>
            </a:endParaRPr>
          </a:p>
        </p:txBody>
      </p:sp>
      <p:sp>
        <p:nvSpPr>
          <p:cNvPr id="353" name="Google Shape;353;p52"/>
          <p:cNvSpPr txBox="1"/>
          <p:nvPr/>
        </p:nvSpPr>
        <p:spPr>
          <a:xfrm>
            <a:off x="736725" y="1659625"/>
            <a:ext cx="34239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El objetivo del sketch es </a:t>
            </a:r>
            <a:r>
              <a:rPr lang="en-GB" sz="1800">
                <a:solidFill>
                  <a:schemeClr val="dk1"/>
                </a:solidFill>
                <a:highlight>
                  <a:srgbClr val="E0FF00"/>
                </a:highlight>
                <a:latin typeface="Helvetica Neue Light"/>
                <a:ea typeface="Helvetica Neue Light"/>
                <a:cs typeface="Helvetica Neue Light"/>
                <a:sym typeface="Helvetica Neue Light"/>
              </a:rPr>
              <a:t>expresar la idea o el proyecto y plasmarlo en un papel</a:t>
            </a:r>
            <a:r>
              <a:rPr lang="en-GB" sz="1800">
                <a:solidFill>
                  <a:schemeClr val="dk1"/>
                </a:solidFill>
                <a:highlight>
                  <a:srgbClr val="FFFFFF"/>
                </a:highlight>
                <a:latin typeface="Helvetica Neue Light"/>
                <a:ea typeface="Helvetica Neue Light"/>
                <a:cs typeface="Helvetica Neue Light"/>
                <a:sym typeface="Helvetica Neue Light"/>
              </a:rPr>
              <a:t>, llevar la estructura mental a una hoja palpable y visual.</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El sketch es de suma importancia para </a:t>
            </a:r>
            <a:r>
              <a:rPr lang="en-GB" sz="1800">
                <a:solidFill>
                  <a:srgbClr val="E0FF00"/>
                </a:solidFill>
                <a:highlight>
                  <a:srgbClr val="FFFFFF"/>
                </a:highlight>
                <a:latin typeface="Helvetica Neue Light"/>
                <a:ea typeface="Helvetica Neue Light"/>
                <a:cs typeface="Helvetica Neue Light"/>
                <a:sym typeface="Helvetica Neue Light"/>
              </a:rPr>
              <a:t>levantar el presupuesto</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54" name="Google Shape;354;p52"/>
          <p:cNvPicPr preferRelativeResize="0"/>
          <p:nvPr/>
        </p:nvPicPr>
        <p:blipFill>
          <a:blip r:embed="rId4">
            <a:alphaModFix/>
          </a:blip>
          <a:stretch>
            <a:fillRect/>
          </a:stretch>
        </p:blipFill>
        <p:spPr>
          <a:xfrm>
            <a:off x="4859200" y="598248"/>
            <a:ext cx="3776974" cy="39470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5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PRESUPUESTO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3" name="Shape 363"/>
        <p:cNvGrpSpPr/>
        <p:nvPr/>
      </p:nvGrpSpPr>
      <p:grpSpPr>
        <a:xfrm>
          <a:off x="0" y="0"/>
          <a:ext cx="0" cy="0"/>
          <a:chOff x="0" y="0"/>
          <a:chExt cx="0" cy="0"/>
        </a:xfrm>
      </p:grpSpPr>
      <p:pic>
        <p:nvPicPr>
          <p:cNvPr id="364" name="Google Shape;364;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5" name="Google Shape;365;p54"/>
          <p:cNvSpPr txBox="1"/>
          <p:nvPr>
            <p:ph type="ctrTitle"/>
          </p:nvPr>
        </p:nvSpPr>
        <p:spPr>
          <a:xfrm>
            <a:off x="565200" y="559425"/>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¿QUÉ ES UN PRESUPUESTO?</a:t>
            </a:r>
            <a:endParaRPr i="1" sz="4000">
              <a:latin typeface="Anton"/>
              <a:ea typeface="Anton"/>
              <a:cs typeface="Anton"/>
              <a:sym typeface="Anton"/>
            </a:endParaRPr>
          </a:p>
        </p:txBody>
      </p:sp>
      <p:sp>
        <p:nvSpPr>
          <p:cNvPr id="366" name="Google Shape;366;p54"/>
          <p:cNvSpPr txBox="1"/>
          <p:nvPr/>
        </p:nvSpPr>
        <p:spPr>
          <a:xfrm>
            <a:off x="4832025" y="1928600"/>
            <a:ext cx="38475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Un presupuesto es un </a:t>
            </a:r>
            <a:r>
              <a:rPr lang="en-GB" sz="1800">
                <a:solidFill>
                  <a:schemeClr val="dk1"/>
                </a:solidFill>
                <a:highlight>
                  <a:srgbClr val="E0FF00"/>
                </a:highlight>
                <a:latin typeface="Helvetica Neue Light"/>
                <a:ea typeface="Helvetica Neue Light"/>
                <a:cs typeface="Helvetica Neue Light"/>
                <a:sym typeface="Helvetica Neue Light"/>
              </a:rPr>
              <a:t>plan de operaciones y recursos</a:t>
            </a:r>
            <a:r>
              <a:rPr lang="en-GB" sz="1800">
                <a:solidFill>
                  <a:schemeClr val="dk1"/>
                </a:solidFill>
                <a:highlight>
                  <a:srgbClr val="FFFFFF"/>
                </a:highlight>
                <a:latin typeface="Helvetica Neue Light"/>
                <a:ea typeface="Helvetica Neue Light"/>
                <a:cs typeface="Helvetica Neue Light"/>
                <a:sym typeface="Helvetica Neue Light"/>
              </a:rPr>
              <a:t> de una empresa, que se formula para lograr </a:t>
            </a:r>
            <a:r>
              <a:rPr lang="en-GB" sz="1800">
                <a:solidFill>
                  <a:schemeClr val="dk1"/>
                </a:solidFill>
                <a:highlight>
                  <a:schemeClr val="lt1"/>
                </a:highlight>
                <a:latin typeface="Helvetica Neue Light"/>
                <a:ea typeface="Helvetica Neue Light"/>
                <a:cs typeface="Helvetica Neue Light"/>
                <a:sym typeface="Helvetica Neue Light"/>
              </a:rPr>
              <a:t>los objetivos </a:t>
            </a:r>
            <a:r>
              <a:rPr lang="en-GB" sz="1800">
                <a:solidFill>
                  <a:schemeClr val="dk1"/>
                </a:solidFill>
                <a:highlight>
                  <a:srgbClr val="FFFFFF"/>
                </a:highlight>
                <a:latin typeface="Helvetica Neue Light"/>
                <a:ea typeface="Helvetica Neue Light"/>
                <a:cs typeface="Helvetica Neue Light"/>
                <a:sym typeface="Helvetica Neue Light"/>
              </a:rPr>
              <a:t>en un cierto periodo de tiempo y se expresa en términos monetarios.</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67" name="Google Shape;367;p54"/>
          <p:cNvPicPr preferRelativeResize="0"/>
          <p:nvPr/>
        </p:nvPicPr>
        <p:blipFill>
          <a:blip r:embed="rId4">
            <a:alphaModFix/>
          </a:blip>
          <a:stretch>
            <a:fillRect/>
          </a:stretch>
        </p:blipFill>
        <p:spPr>
          <a:xfrm>
            <a:off x="152400" y="1436625"/>
            <a:ext cx="4278800" cy="284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1" name="Shape 371"/>
        <p:cNvGrpSpPr/>
        <p:nvPr/>
      </p:nvGrpSpPr>
      <p:grpSpPr>
        <a:xfrm>
          <a:off x="0" y="0"/>
          <a:ext cx="0" cy="0"/>
          <a:chOff x="0" y="0"/>
          <a:chExt cx="0" cy="0"/>
        </a:xfrm>
      </p:grpSpPr>
      <p:pic>
        <p:nvPicPr>
          <p:cNvPr id="372" name="Google Shape;372;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3" name="Google Shape;373;p55"/>
          <p:cNvPicPr preferRelativeResize="0"/>
          <p:nvPr/>
        </p:nvPicPr>
        <p:blipFill rotWithShape="1">
          <a:blip r:embed="rId4">
            <a:alphaModFix/>
          </a:blip>
          <a:srcRect b="2931" l="0" r="0" t="0"/>
          <a:stretch/>
        </p:blipFill>
        <p:spPr>
          <a:xfrm>
            <a:off x="2271225" y="284375"/>
            <a:ext cx="4601550" cy="4466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cxnSp>
        <p:nvCxnSpPr>
          <p:cNvPr id="378" name="Google Shape;378;p56"/>
          <p:cNvCxnSpPr>
            <a:stCxn id="379" idx="6"/>
            <a:endCxn id="380" idx="2"/>
          </p:cNvCxnSpPr>
          <p:nvPr/>
        </p:nvCxnSpPr>
        <p:spPr>
          <a:xfrm>
            <a:off x="1568475" y="2515650"/>
            <a:ext cx="3828600" cy="0"/>
          </a:xfrm>
          <a:prstGeom prst="straightConnector1">
            <a:avLst/>
          </a:prstGeom>
          <a:noFill/>
          <a:ln cap="flat" cmpd="sng" w="9525">
            <a:solidFill>
              <a:srgbClr val="3DFFBC"/>
            </a:solidFill>
            <a:prstDash val="solid"/>
            <a:round/>
            <a:headEnd len="med" w="med" type="none"/>
            <a:tailEnd len="med" w="med" type="none"/>
          </a:ln>
        </p:spPr>
      </p:cxnSp>
      <p:sp>
        <p:nvSpPr>
          <p:cNvPr id="379" name="Google Shape;379;p56"/>
          <p:cNvSpPr/>
          <p:nvPr/>
        </p:nvSpPr>
        <p:spPr>
          <a:xfrm>
            <a:off x="95437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6"/>
          <p:cNvSpPr/>
          <p:nvPr/>
        </p:nvSpPr>
        <p:spPr>
          <a:xfrm>
            <a:off x="313345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80" name="Google Shape;380;p56"/>
          <p:cNvSpPr/>
          <p:nvPr/>
        </p:nvSpPr>
        <p:spPr>
          <a:xfrm>
            <a:off x="5397184"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82" name="Google Shape;382;p56"/>
          <p:cNvSpPr txBox="1"/>
          <p:nvPr/>
        </p:nvSpPr>
        <p:spPr>
          <a:xfrm>
            <a:off x="233850" y="30842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Describe el objetivo al cual se desea llegar.</a:t>
            </a:r>
            <a:endParaRPr sz="1700">
              <a:latin typeface="Helvetica Neue Light"/>
              <a:ea typeface="Helvetica Neue Light"/>
              <a:cs typeface="Helvetica Neue Light"/>
              <a:sym typeface="Helvetica Neue Light"/>
            </a:endParaRPr>
          </a:p>
        </p:txBody>
      </p:sp>
      <p:sp>
        <p:nvSpPr>
          <p:cNvPr id="383" name="Google Shape;383;p56"/>
          <p:cNvSpPr txBox="1"/>
          <p:nvPr/>
        </p:nvSpPr>
        <p:spPr>
          <a:xfrm>
            <a:off x="2052400" y="3132350"/>
            <a:ext cx="25020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Especifica las plataformas y herramientas de desarrollo.</a:t>
            </a:r>
            <a:endParaRPr sz="1700">
              <a:latin typeface="Helvetica Neue Light"/>
              <a:ea typeface="Helvetica Neue Light"/>
              <a:cs typeface="Helvetica Neue Light"/>
              <a:sym typeface="Helvetica Neue Light"/>
            </a:endParaRPr>
          </a:p>
        </p:txBody>
      </p:sp>
      <p:sp>
        <p:nvSpPr>
          <p:cNvPr id="384" name="Google Shape;384;p56"/>
          <p:cNvSpPr txBox="1"/>
          <p:nvPr/>
        </p:nvSpPr>
        <p:spPr>
          <a:xfrm>
            <a:off x="4669675" y="3132338"/>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Indica las fases de desarrollo de la página web.</a:t>
            </a:r>
            <a:endParaRPr sz="1700">
              <a:latin typeface="Helvetica Neue Light"/>
              <a:ea typeface="Helvetica Neue Light"/>
              <a:cs typeface="Helvetica Neue Light"/>
              <a:sym typeface="Helvetica Neue Light"/>
            </a:endParaRPr>
          </a:p>
        </p:txBody>
      </p:sp>
      <p:sp>
        <p:nvSpPr>
          <p:cNvPr id="385" name="Google Shape;385;p56"/>
          <p:cNvSpPr txBox="1"/>
          <p:nvPr/>
        </p:nvSpPr>
        <p:spPr>
          <a:xfrm>
            <a:off x="1068311" y="22446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86" name="Google Shape;386;p56"/>
          <p:cNvSpPr txBox="1"/>
          <p:nvPr/>
        </p:nvSpPr>
        <p:spPr>
          <a:xfrm>
            <a:off x="3271887" y="22355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87" name="Google Shape;387;p56"/>
          <p:cNvSpPr txBox="1"/>
          <p:nvPr/>
        </p:nvSpPr>
        <p:spPr>
          <a:xfrm>
            <a:off x="5529932"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88" name="Google Shape;388;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9" name="Google Shape;389;p56"/>
          <p:cNvSpPr txBox="1"/>
          <p:nvPr/>
        </p:nvSpPr>
        <p:spPr>
          <a:xfrm>
            <a:off x="1439850" y="537950"/>
            <a:ext cx="62643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¿CÓMO HAGO UN PRESUPUESTO?</a:t>
            </a:r>
            <a:endParaRPr i="1" sz="4000">
              <a:latin typeface="Anton"/>
              <a:ea typeface="Anton"/>
              <a:cs typeface="Anton"/>
              <a:sym typeface="Anton"/>
            </a:endParaRPr>
          </a:p>
        </p:txBody>
      </p:sp>
      <p:sp>
        <p:nvSpPr>
          <p:cNvPr id="390" name="Google Shape;390;p56"/>
          <p:cNvSpPr/>
          <p:nvPr/>
        </p:nvSpPr>
        <p:spPr>
          <a:xfrm>
            <a:off x="7582609"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91" name="Google Shape;391;p56"/>
          <p:cNvSpPr txBox="1"/>
          <p:nvPr/>
        </p:nvSpPr>
        <p:spPr>
          <a:xfrm>
            <a:off x="6933400" y="319536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Especifica el alojamiento.</a:t>
            </a:r>
            <a:endParaRPr sz="1700">
              <a:latin typeface="Helvetica Neue Light"/>
              <a:ea typeface="Helvetica Neue Light"/>
              <a:cs typeface="Helvetica Neue Light"/>
              <a:sym typeface="Helvetica Neue Light"/>
            </a:endParaRPr>
          </a:p>
        </p:txBody>
      </p:sp>
      <p:sp>
        <p:nvSpPr>
          <p:cNvPr id="392" name="Google Shape;392;p56"/>
          <p:cNvSpPr txBox="1"/>
          <p:nvPr/>
        </p:nvSpPr>
        <p:spPr>
          <a:xfrm>
            <a:off x="7715357"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cxnSp>
        <p:nvCxnSpPr>
          <p:cNvPr id="393" name="Google Shape;393;p56"/>
          <p:cNvCxnSpPr>
            <a:stCxn id="380" idx="6"/>
            <a:endCxn id="390" idx="2"/>
          </p:cNvCxnSpPr>
          <p:nvPr/>
        </p:nvCxnSpPr>
        <p:spPr>
          <a:xfrm>
            <a:off x="6011284" y="2515650"/>
            <a:ext cx="1571400" cy="0"/>
          </a:xfrm>
          <a:prstGeom prst="straightConnector1">
            <a:avLst/>
          </a:prstGeom>
          <a:noFill/>
          <a:ln cap="flat" cmpd="sng" w="9525">
            <a:solidFill>
              <a:srgbClr val="3DFFBC"/>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30"/>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CONOCIENDO A NUESTRO CLIENTE</a:t>
            </a:r>
            <a:endParaRPr b="0" i="1" sz="3600" u="none" cap="none" strike="noStrike">
              <a:solidFill>
                <a:srgbClr val="121212"/>
              </a:solidFill>
              <a:latin typeface="Anton"/>
              <a:ea typeface="Anton"/>
              <a:cs typeface="Anton"/>
              <a:sym typeface="Anton"/>
            </a:endParaRPr>
          </a:p>
        </p:txBody>
      </p:sp>
      <p:sp>
        <p:nvSpPr>
          <p:cNvPr id="122" name="Google Shape;122;p30"/>
          <p:cNvSpPr txBox="1"/>
          <p:nvPr/>
        </p:nvSpPr>
        <p:spPr>
          <a:xfrm>
            <a:off x="1824300" y="1633175"/>
            <a:ext cx="5495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18</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23" name="Google Shape;123;p3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p:nvPr/>
        </p:nvSpPr>
        <p:spPr>
          <a:xfrm>
            <a:off x="590925" y="24297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7"/>
          <p:cNvSpPr txBox="1"/>
          <p:nvPr/>
        </p:nvSpPr>
        <p:spPr>
          <a:xfrm>
            <a:off x="4203200" y="2120950"/>
            <a:ext cx="4750500" cy="18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Servicios incluidos.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Diseño de la maquetación.</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SEO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Configuración de analiticas.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Capacitaciones.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Plazos de entrega.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Garantías y soportes.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Licencia y propiedad intelectual.</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Formas de pago.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rgbClr val="FFFFFF"/>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pic>
        <p:nvPicPr>
          <p:cNvPr id="400" name="Google Shape;400;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1" name="Google Shape;401;p57"/>
          <p:cNvPicPr preferRelativeResize="0"/>
          <p:nvPr/>
        </p:nvPicPr>
        <p:blipFill>
          <a:blip r:embed="rId4">
            <a:alphaModFix/>
          </a:blip>
          <a:stretch>
            <a:fillRect/>
          </a:stretch>
        </p:blipFill>
        <p:spPr>
          <a:xfrm>
            <a:off x="774325" y="361675"/>
            <a:ext cx="792349" cy="792349"/>
          </a:xfrm>
          <a:prstGeom prst="rect">
            <a:avLst/>
          </a:prstGeom>
          <a:noFill/>
          <a:ln>
            <a:noFill/>
          </a:ln>
        </p:spPr>
      </p:pic>
      <p:pic>
        <p:nvPicPr>
          <p:cNvPr id="402" name="Google Shape;402;p57"/>
          <p:cNvPicPr preferRelativeResize="0"/>
          <p:nvPr/>
        </p:nvPicPr>
        <p:blipFill>
          <a:blip r:embed="rId5">
            <a:alphaModFix/>
          </a:blip>
          <a:stretch>
            <a:fillRect/>
          </a:stretch>
        </p:blipFill>
        <p:spPr>
          <a:xfrm>
            <a:off x="152400" y="1736900"/>
            <a:ext cx="4052552" cy="2386274"/>
          </a:xfrm>
          <a:prstGeom prst="rect">
            <a:avLst/>
          </a:prstGeom>
          <a:noFill/>
          <a:ln>
            <a:noFill/>
          </a:ln>
        </p:spPr>
      </p:pic>
      <p:sp>
        <p:nvSpPr>
          <p:cNvPr id="403" name="Google Shape;403;p57"/>
          <p:cNvSpPr txBox="1"/>
          <p:nvPr/>
        </p:nvSpPr>
        <p:spPr>
          <a:xfrm>
            <a:off x="1799050" y="406675"/>
            <a:ext cx="62643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¿CÓMO HAGO UN PRESUPUESTO?</a:t>
            </a:r>
            <a:endParaRPr i="1" sz="40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nvSpPr>
        <p:spPr>
          <a:xfrm>
            <a:off x="852150" y="2086525"/>
            <a:ext cx="7439700" cy="18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Presupuesto: el cálculo del presupuesto se hace en horas. El valor depende de cada profesional, se puede tomar como métrica un sueldo base mensual y llevarlo a horas hombre.</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 Exclusiones del presupuesto.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 Validez del presupuesto.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Sketch con el que se dialogó con el usuario.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Presentación del presupuesto detallado por fases según los cronogramas.</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rgbClr val="FFFFFF"/>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pic>
        <p:nvPicPr>
          <p:cNvPr id="409" name="Google Shape;409;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0" name="Google Shape;410;p58"/>
          <p:cNvSpPr/>
          <p:nvPr/>
        </p:nvSpPr>
        <p:spPr>
          <a:xfrm>
            <a:off x="590925" y="24297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58"/>
          <p:cNvPicPr preferRelativeResize="0"/>
          <p:nvPr/>
        </p:nvPicPr>
        <p:blipFill>
          <a:blip r:embed="rId4">
            <a:alphaModFix/>
          </a:blip>
          <a:stretch>
            <a:fillRect/>
          </a:stretch>
        </p:blipFill>
        <p:spPr>
          <a:xfrm>
            <a:off x="774325" y="361675"/>
            <a:ext cx="792349" cy="792349"/>
          </a:xfrm>
          <a:prstGeom prst="rect">
            <a:avLst/>
          </a:prstGeom>
          <a:noFill/>
          <a:ln>
            <a:noFill/>
          </a:ln>
        </p:spPr>
      </p:pic>
      <p:sp>
        <p:nvSpPr>
          <p:cNvPr id="412" name="Google Shape;412;p58"/>
          <p:cNvSpPr txBox="1"/>
          <p:nvPr/>
        </p:nvSpPr>
        <p:spPr>
          <a:xfrm>
            <a:off x="1799050" y="406675"/>
            <a:ext cx="62643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¿CÓMO HAGO UN PRESUPUESTO?</a:t>
            </a:r>
            <a:endParaRPr i="1" sz="4000">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9"/>
          <p:cNvSpPr txBox="1"/>
          <p:nvPr/>
        </p:nvSpPr>
        <p:spPr>
          <a:xfrm>
            <a:off x="1445550" y="490750"/>
            <a:ext cx="6252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500">
                <a:latin typeface="Anton"/>
                <a:ea typeface="Anton"/>
                <a:cs typeface="Anton"/>
                <a:sym typeface="Anton"/>
              </a:rPr>
              <a:t>CRONOGRAMA DE DESARROLLO</a:t>
            </a:r>
            <a:endParaRPr i="1" sz="3500">
              <a:latin typeface="Anton"/>
              <a:ea typeface="Anton"/>
              <a:cs typeface="Anton"/>
              <a:sym typeface="Anton"/>
            </a:endParaRPr>
          </a:p>
        </p:txBody>
      </p:sp>
      <p:pic>
        <p:nvPicPr>
          <p:cNvPr id="418" name="Google Shape;418;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9" name="Google Shape;419;p59"/>
          <p:cNvPicPr preferRelativeResize="0"/>
          <p:nvPr/>
        </p:nvPicPr>
        <p:blipFill>
          <a:blip r:embed="rId4">
            <a:alphaModFix/>
          </a:blip>
          <a:stretch>
            <a:fillRect/>
          </a:stretch>
        </p:blipFill>
        <p:spPr>
          <a:xfrm>
            <a:off x="1445550" y="1313675"/>
            <a:ext cx="6252900" cy="35211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cxnSp>
        <p:nvCxnSpPr>
          <p:cNvPr id="424" name="Google Shape;424;p60"/>
          <p:cNvCxnSpPr>
            <a:stCxn id="425" idx="6"/>
            <a:endCxn id="426" idx="2"/>
          </p:cNvCxnSpPr>
          <p:nvPr/>
        </p:nvCxnSpPr>
        <p:spPr>
          <a:xfrm>
            <a:off x="2249350" y="2210850"/>
            <a:ext cx="4578300" cy="0"/>
          </a:xfrm>
          <a:prstGeom prst="straightConnector1">
            <a:avLst/>
          </a:prstGeom>
          <a:noFill/>
          <a:ln cap="flat" cmpd="sng" w="9525">
            <a:solidFill>
              <a:srgbClr val="3DFFBC"/>
            </a:solidFill>
            <a:prstDash val="solid"/>
            <a:round/>
            <a:headEnd len="med" w="med" type="none"/>
            <a:tailEnd len="med" w="med" type="none"/>
          </a:ln>
        </p:spPr>
      </p:cxnSp>
      <p:sp>
        <p:nvSpPr>
          <p:cNvPr id="425" name="Google Shape;425;p60"/>
          <p:cNvSpPr/>
          <p:nvPr/>
        </p:nvSpPr>
        <p:spPr>
          <a:xfrm>
            <a:off x="1635250"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0"/>
          <p:cNvSpPr/>
          <p:nvPr/>
        </p:nvSpPr>
        <p:spPr>
          <a:xfrm>
            <a:off x="4264955"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426" name="Google Shape;426;p60"/>
          <p:cNvSpPr/>
          <p:nvPr/>
        </p:nvSpPr>
        <p:spPr>
          <a:xfrm>
            <a:off x="6827709"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428" name="Google Shape;428;p60"/>
          <p:cNvSpPr txBox="1"/>
          <p:nvPr/>
        </p:nvSpPr>
        <p:spPr>
          <a:xfrm>
            <a:off x="1749186" y="19398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429" name="Google Shape;429;p60"/>
          <p:cNvSpPr txBox="1"/>
          <p:nvPr/>
        </p:nvSpPr>
        <p:spPr>
          <a:xfrm>
            <a:off x="4403387" y="19307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430" name="Google Shape;430;p60"/>
          <p:cNvSpPr txBox="1"/>
          <p:nvPr/>
        </p:nvSpPr>
        <p:spPr>
          <a:xfrm>
            <a:off x="6960457" y="19584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431" name="Google Shape;431;p60"/>
          <p:cNvPicPr preferRelativeResize="0"/>
          <p:nvPr/>
        </p:nvPicPr>
        <p:blipFill>
          <a:blip r:embed="rId3">
            <a:alphaModFix/>
          </a:blip>
          <a:stretch>
            <a:fillRect/>
          </a:stretch>
        </p:blipFill>
        <p:spPr>
          <a:xfrm>
            <a:off x="7567925" y="4583425"/>
            <a:ext cx="1186526" cy="330675"/>
          </a:xfrm>
          <a:prstGeom prst="rect">
            <a:avLst/>
          </a:prstGeom>
          <a:noFill/>
          <a:ln>
            <a:noFill/>
          </a:ln>
        </p:spPr>
      </p:pic>
      <p:sp>
        <p:nvSpPr>
          <p:cNvPr id="432" name="Google Shape;432;p60"/>
          <p:cNvSpPr txBox="1"/>
          <p:nvPr/>
        </p:nvSpPr>
        <p:spPr>
          <a:xfrm>
            <a:off x="1311600" y="5611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CRONOGRAMA DE ENTREGAS</a:t>
            </a:r>
            <a:endParaRPr i="1" sz="3600">
              <a:latin typeface="Anton"/>
              <a:ea typeface="Anton"/>
              <a:cs typeface="Anton"/>
              <a:sym typeface="Anton"/>
            </a:endParaRPr>
          </a:p>
        </p:txBody>
      </p:sp>
      <p:sp>
        <p:nvSpPr>
          <p:cNvPr id="433" name="Google Shape;433;p60"/>
          <p:cNvSpPr txBox="1"/>
          <p:nvPr/>
        </p:nvSpPr>
        <p:spPr>
          <a:xfrm>
            <a:off x="613375" y="3175000"/>
            <a:ext cx="25419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Fase de diseño</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El cliente verifica los mockups. Se acuerdan fuentes, colores y entregas de contenidos.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34" name="Google Shape;434;p60"/>
          <p:cNvSpPr txBox="1"/>
          <p:nvPr/>
        </p:nvSpPr>
        <p:spPr>
          <a:xfrm>
            <a:off x="3301050" y="3347275"/>
            <a:ext cx="25419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Fase estructural</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entrega el prototipado del proyecto y arquitectura del sitio.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Didact Gothic"/>
              <a:ea typeface="Didact Gothic"/>
              <a:cs typeface="Didact Gothic"/>
              <a:sym typeface="Didact Gothic"/>
            </a:endParaRPr>
          </a:p>
        </p:txBody>
      </p:sp>
      <p:sp>
        <p:nvSpPr>
          <p:cNvPr id="435" name="Google Shape;435;p60"/>
          <p:cNvSpPr txBox="1"/>
          <p:nvPr/>
        </p:nvSpPr>
        <p:spPr>
          <a:xfrm>
            <a:off x="5863800" y="3224250"/>
            <a:ext cx="25419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Fase de construcción</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carga parte del contenido y el cliente valida el producto.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Didact Gothic"/>
              <a:ea typeface="Didact Gothic"/>
              <a:cs typeface="Didact Gothic"/>
              <a:sym typeface="Didact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cxnSp>
        <p:nvCxnSpPr>
          <p:cNvPr id="440" name="Google Shape;440;p61"/>
          <p:cNvCxnSpPr>
            <a:stCxn id="441" idx="6"/>
            <a:endCxn id="442" idx="2"/>
          </p:cNvCxnSpPr>
          <p:nvPr/>
        </p:nvCxnSpPr>
        <p:spPr>
          <a:xfrm>
            <a:off x="2763975" y="2309838"/>
            <a:ext cx="3549000" cy="0"/>
          </a:xfrm>
          <a:prstGeom prst="straightConnector1">
            <a:avLst/>
          </a:prstGeom>
          <a:noFill/>
          <a:ln cap="flat" cmpd="sng" w="9525">
            <a:solidFill>
              <a:srgbClr val="3DFFBC"/>
            </a:solidFill>
            <a:prstDash val="solid"/>
            <a:round/>
            <a:headEnd len="med" w="med" type="none"/>
            <a:tailEnd len="med" w="med" type="none"/>
          </a:ln>
        </p:spPr>
      </p:cxnSp>
      <p:sp>
        <p:nvSpPr>
          <p:cNvPr id="441" name="Google Shape;441;p61"/>
          <p:cNvSpPr/>
          <p:nvPr/>
        </p:nvSpPr>
        <p:spPr>
          <a:xfrm>
            <a:off x="2149875" y="20027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1"/>
          <p:cNvSpPr/>
          <p:nvPr/>
        </p:nvSpPr>
        <p:spPr>
          <a:xfrm>
            <a:off x="6313055" y="20027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443" name="Google Shape;443;p61"/>
          <p:cNvSpPr txBox="1"/>
          <p:nvPr/>
        </p:nvSpPr>
        <p:spPr>
          <a:xfrm>
            <a:off x="5350650" y="2973300"/>
            <a:ext cx="2538900" cy="1699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Fase de entrega y puesta en producción</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sube y configura el sitio en el hosting y se entrega al cliente.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1800">
              <a:solidFill>
                <a:schemeClr val="dk1"/>
              </a:solidFill>
              <a:highlight>
                <a:schemeClr val="lt1"/>
              </a:highlight>
              <a:latin typeface="Didact Gothic"/>
              <a:ea typeface="Didact Gothic"/>
              <a:cs typeface="Didact Gothic"/>
              <a:sym typeface="Didact Gothic"/>
            </a:endParaRPr>
          </a:p>
        </p:txBody>
      </p:sp>
      <p:sp>
        <p:nvSpPr>
          <p:cNvPr id="444" name="Google Shape;444;p61"/>
          <p:cNvSpPr txBox="1"/>
          <p:nvPr/>
        </p:nvSpPr>
        <p:spPr>
          <a:xfrm>
            <a:off x="2263811" y="20388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445" name="Google Shape;445;p61"/>
          <p:cNvSpPr txBox="1"/>
          <p:nvPr/>
        </p:nvSpPr>
        <p:spPr>
          <a:xfrm>
            <a:off x="6451487" y="20297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pic>
        <p:nvPicPr>
          <p:cNvPr id="446" name="Google Shape;446;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7" name="Google Shape;447;p61"/>
          <p:cNvSpPr txBox="1"/>
          <p:nvPr/>
        </p:nvSpPr>
        <p:spPr>
          <a:xfrm>
            <a:off x="1311600" y="5594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CRONOGRAMA DE ENTREGAS</a:t>
            </a:r>
            <a:endParaRPr i="1" sz="3600">
              <a:latin typeface="Anton"/>
              <a:ea typeface="Anton"/>
              <a:cs typeface="Anton"/>
              <a:sym typeface="Anton"/>
            </a:endParaRPr>
          </a:p>
        </p:txBody>
      </p:sp>
      <p:sp>
        <p:nvSpPr>
          <p:cNvPr id="448" name="Google Shape;448;p61"/>
          <p:cNvSpPr txBox="1"/>
          <p:nvPr/>
        </p:nvSpPr>
        <p:spPr>
          <a:xfrm>
            <a:off x="1281225" y="3290400"/>
            <a:ext cx="23514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Fase de pruebas</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El cliente prueba su producto y hace las respectivas recomendaciones.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1800">
              <a:solidFill>
                <a:schemeClr val="dk1"/>
              </a:solidFill>
              <a:highlight>
                <a:schemeClr val="lt1"/>
              </a:highlight>
              <a:latin typeface="Didact Gothic"/>
              <a:ea typeface="Didact Gothic"/>
              <a:cs typeface="Didact Gothic"/>
              <a:sym typeface="Didact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2"/>
          <p:cNvSpPr txBox="1"/>
          <p:nvPr/>
        </p:nvSpPr>
        <p:spPr>
          <a:xfrm>
            <a:off x="1445550" y="433275"/>
            <a:ext cx="6252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500">
                <a:latin typeface="Anton"/>
                <a:ea typeface="Anton"/>
                <a:cs typeface="Anton"/>
                <a:sym typeface="Anton"/>
              </a:rPr>
              <a:t>MANTENIMIENTOS</a:t>
            </a:r>
            <a:endParaRPr i="1" sz="3500">
              <a:latin typeface="Anton"/>
              <a:ea typeface="Anton"/>
              <a:cs typeface="Anton"/>
              <a:sym typeface="Anton"/>
            </a:endParaRPr>
          </a:p>
        </p:txBody>
      </p:sp>
      <p:pic>
        <p:nvPicPr>
          <p:cNvPr id="454" name="Google Shape;454;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5" name="Google Shape;455;p62"/>
          <p:cNvSpPr txBox="1"/>
          <p:nvPr/>
        </p:nvSpPr>
        <p:spPr>
          <a:xfrm>
            <a:off x="456150" y="1562850"/>
            <a:ext cx="40563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 servicio adicional que se le puede ofrecer a nuestros clientes. Incluye: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Mantenimiento del hosting.</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Actualización de plugins.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Actualización de contenidos.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Cambios de diseño.</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Nuevas páginas.</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56" name="Google Shape;456;p62"/>
          <p:cNvPicPr preferRelativeResize="0"/>
          <p:nvPr/>
        </p:nvPicPr>
        <p:blipFill>
          <a:blip r:embed="rId4">
            <a:alphaModFix/>
          </a:blip>
          <a:stretch>
            <a:fillRect/>
          </a:stretch>
        </p:blipFill>
        <p:spPr>
          <a:xfrm>
            <a:off x="4436250" y="1589150"/>
            <a:ext cx="4318200" cy="22705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6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5" name="Shape 465"/>
        <p:cNvGrpSpPr/>
        <p:nvPr/>
      </p:nvGrpSpPr>
      <p:grpSpPr>
        <a:xfrm>
          <a:off x="0" y="0"/>
          <a:ext cx="0" cy="0"/>
          <a:chOff x="0" y="0"/>
          <a:chExt cx="0" cy="0"/>
        </a:xfrm>
      </p:grpSpPr>
      <p:pic>
        <p:nvPicPr>
          <p:cNvPr id="466" name="Google Shape;466;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67" name="Google Shape;467;p6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68" name="Google Shape;468;p64"/>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
        <p:nvSpPr>
          <p:cNvPr id="469" name="Google Shape;469;p64"/>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Momento de consolidación de aprendizajes</a:t>
            </a:r>
            <a:r>
              <a:rPr lang="en-GB"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5"/>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CREA TU PRESUPUESTO</a:t>
            </a:r>
            <a:endParaRPr i="1" sz="4000">
              <a:latin typeface="Anton"/>
              <a:ea typeface="Anton"/>
              <a:cs typeface="Anton"/>
              <a:sym typeface="Anton"/>
            </a:endParaRPr>
          </a:p>
        </p:txBody>
      </p:sp>
      <p:sp>
        <p:nvSpPr>
          <p:cNvPr id="475" name="Google Shape;475;p65"/>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Arma un presupuesto basado en los tiempos y el diseño de tu proyecto final.</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76" name="Google Shape;476;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77" name="Google Shape;477;p65"/>
          <p:cNvPicPr preferRelativeResize="0"/>
          <p:nvPr/>
        </p:nvPicPr>
        <p:blipFill>
          <a:blip r:embed="rId4">
            <a:alphaModFix/>
          </a:blip>
          <a:stretch>
            <a:fillRect/>
          </a:stretch>
        </p:blipFill>
        <p:spPr>
          <a:xfrm>
            <a:off x="3924300" y="998450"/>
            <a:ext cx="1295400" cy="1295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aphicFrame>
        <p:nvGraphicFramePr>
          <p:cNvPr id="482" name="Google Shape;482;p66"/>
          <p:cNvGraphicFramePr/>
          <p:nvPr/>
        </p:nvGraphicFramePr>
        <p:xfrm>
          <a:off x="153263" y="344100"/>
          <a:ext cx="3000000" cy="3000000"/>
        </p:xfrm>
        <a:graphic>
          <a:graphicData uri="http://schemas.openxmlformats.org/drawingml/2006/table">
            <a:tbl>
              <a:tblPr>
                <a:noFill/>
                <a:tableStyleId>{DA4F7092-38CD-43D7-9EAD-CE8478706C93}</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 TU PRESUPUESTO </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puedes</a:t>
                      </a:r>
                      <a:r>
                        <a:rPr lang="en-GB" sz="1600" u="none" cap="none" strike="noStrike">
                          <a:solidFill>
                            <a:schemeClr val="dk1"/>
                          </a:solidFill>
                          <a:latin typeface="Helvetica Neue Light"/>
                          <a:ea typeface="Helvetica Neue Light"/>
                          <a:cs typeface="Helvetica Neue Light"/>
                          <a:sym typeface="Helvetica Neue Light"/>
                        </a:rPr>
                        <a:t> entregar un archivo de texto o una hoja de cálculo.</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n-GB" sz="1600">
                          <a:solidFill>
                            <a:schemeClr val="dk1"/>
                          </a:solidFill>
                          <a:latin typeface="Helvetica Neue Light"/>
                          <a:ea typeface="Helvetica Neue Light"/>
                          <a:cs typeface="Helvetica Neue Light"/>
                          <a:sym typeface="Helvetica Neue Light"/>
                        </a:rPr>
                        <a:t>De</a:t>
                      </a:r>
                      <a:r>
                        <a:rPr lang="en-GB" sz="1600" u="none" cap="none" strike="noStrike">
                          <a:solidFill>
                            <a:schemeClr val="dk1"/>
                          </a:solidFill>
                          <a:latin typeface="Helvetica Neue Light"/>
                          <a:ea typeface="Helvetica Neue Light"/>
                          <a:cs typeface="Helvetica Neue Light"/>
                          <a:sym typeface="Helvetica Neue Light"/>
                        </a:rPr>
                        <a:t>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revisar que el documento tenga permisos para el acceso.</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arma un presupuesto basado en los tiempos y el diseño de tu proyecto final.</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n-GB" sz="1600">
                          <a:solidFill>
                            <a:schemeClr val="dk1"/>
                          </a:solidFill>
                          <a:latin typeface="Helvetica Neue Light"/>
                          <a:ea typeface="Helvetica Neue Light"/>
                          <a:cs typeface="Helvetica Neue Light"/>
                          <a:sym typeface="Helvetica Neue Light"/>
                        </a:rPr>
                        <a:t>Basado en los tiempos y diseño de tu proyecto, entrega un archivo de texto o una hoja de cálculo con el presupuesto que incluya:</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El objetivo al cual se desea llegar.</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Las plataformas y herramientas de desarrollo.</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Las fases de desarrollo.</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El alojamiento y servicios incluidos (SEO, Analitycs, seguridad, etc.)</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&gt;&gt;Ejemplo: </a:t>
                      </a:r>
                      <a:endParaRPr b="1" sz="1700" u="none" cap="none" strike="noStrike"/>
                    </a:p>
                    <a:p>
                      <a:pPr indent="0" lvl="0" marL="0" marR="0" rtl="0" algn="l">
                        <a:lnSpc>
                          <a:spcPct val="100000"/>
                        </a:lnSpc>
                        <a:spcBef>
                          <a:spcPts val="0"/>
                        </a:spcBef>
                        <a:spcAft>
                          <a:spcPts val="0"/>
                        </a:spcAft>
                        <a:buClr>
                          <a:schemeClr val="dk1"/>
                        </a:buClr>
                        <a:buSzPts val="1100"/>
                        <a:buFont typeface="Arial"/>
                        <a:buNone/>
                      </a:pPr>
                      <a:r>
                        <a:rPr lang="en-GB"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Ejemplo de presupuesto de una agencia</a:t>
                      </a:r>
                      <a:endParaRPr sz="19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83" name="Google Shape;483;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84" name="Google Shape;484;p66"/>
          <p:cNvPicPr preferRelativeResize="0"/>
          <p:nvPr/>
        </p:nvPicPr>
        <p:blipFill>
          <a:blip r:embed="rId5">
            <a:alphaModFix/>
          </a:blip>
          <a:stretch>
            <a:fillRect/>
          </a:stretch>
        </p:blipFill>
        <p:spPr>
          <a:xfrm>
            <a:off x="7125663" y="1178313"/>
            <a:ext cx="1628775" cy="63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7" name="Shape 127"/>
        <p:cNvGrpSpPr/>
        <p:nvPr/>
      </p:nvGrpSpPr>
      <p:grpSpPr>
        <a:xfrm>
          <a:off x="0" y="0"/>
          <a:ext cx="0" cy="0"/>
          <a:chOff x="0" y="0"/>
          <a:chExt cx="0" cy="0"/>
        </a:xfrm>
      </p:grpSpPr>
      <p:sp>
        <p:nvSpPr>
          <p:cNvPr id="128" name="Google Shape;128;p31"/>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Identificar a nuestro cliente.</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al usuario final.</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Confeccionar un presupuesto.</a:t>
            </a:r>
            <a:endParaRPr sz="1800">
              <a:latin typeface="Helvetica Neue Light"/>
              <a:ea typeface="Helvetica Neue Light"/>
              <a:cs typeface="Helvetica Neue Light"/>
              <a:sym typeface="Helvetica Neue Light"/>
            </a:endParaRPr>
          </a:p>
        </p:txBody>
      </p:sp>
      <p:pic>
        <p:nvPicPr>
          <p:cNvPr id="129" name="Google Shape;129;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0" name="Google Shape;130;p31"/>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31" name="Google Shape;131;p31"/>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2400">
                <a:latin typeface="Anton"/>
                <a:ea typeface="Anton"/>
                <a:cs typeface="Anton"/>
                <a:sym typeface="Anton"/>
              </a:rPr>
              <a:t>SUGERENCIA: ¡HAZ ESTE DESAFÍO COMPLEMENTARIO!</a:t>
            </a:r>
            <a:endParaRPr i="1" sz="2400">
              <a:latin typeface="Anton"/>
              <a:ea typeface="Anton"/>
              <a:cs typeface="Anton"/>
              <a:sym typeface="Anton"/>
            </a:endParaRPr>
          </a:p>
          <a:p>
            <a:pPr indent="0" lvl="0" marL="0" rtl="0" algn="l">
              <a:spcBef>
                <a:spcPts val="0"/>
              </a:spcBef>
              <a:spcAft>
                <a:spcPts val="0"/>
              </a:spcAft>
              <a:buNone/>
            </a:pPr>
            <a:r>
              <a:t/>
            </a:r>
            <a:endParaRPr/>
          </a:p>
        </p:txBody>
      </p:sp>
      <p:sp>
        <p:nvSpPr>
          <p:cNvPr id="490" name="Google Shape;490;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Hacer el desafío </a:t>
            </a:r>
            <a:r>
              <a:rPr b="1" i="1" lang="en-GB" sz="2000">
                <a:solidFill>
                  <a:schemeClr val="dk1"/>
                </a:solidFill>
                <a:latin typeface="Helvetica Neue"/>
                <a:ea typeface="Helvetica Neue"/>
                <a:cs typeface="Helvetica Neue"/>
                <a:sym typeface="Helvetica Neue"/>
              </a:rPr>
              <a:t>"Crea tu Presupuesto"</a:t>
            </a:r>
            <a:r>
              <a:rPr lang="en-GB" sz="2000">
                <a:solidFill>
                  <a:schemeClr val="dk1"/>
                </a:solidFill>
                <a:latin typeface="Helvetica Neue Light"/>
                <a:ea typeface="Helvetica Neue Light"/>
                <a:cs typeface="Helvetica Neue Light"/>
                <a:sym typeface="Helvetica Neue Light"/>
              </a:rPr>
              <a:t> es importante porque podrás poner en práctica estrategias y metodologías, que seguramente repliques con futuros nuevos clientes al momento de organizarte y pasar un presupuesto. </a:t>
            </a:r>
            <a:endParaRPr sz="20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2000">
                <a:solidFill>
                  <a:schemeClr val="dk1"/>
                </a:solidFill>
                <a:latin typeface="Helvetica Neue Light"/>
                <a:ea typeface="Helvetica Neue Light"/>
                <a:cs typeface="Helvetica Neue Light"/>
                <a:sym typeface="Helvetica Neue Light"/>
              </a:rPr>
              <a:t>De esta manera, podrás ordenar tu forma de abordar a los clientes, generando una visión más clara sobre tu trabajo.</a:t>
            </a:r>
            <a:endParaRPr sz="20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sp>
        <p:nvSpPr>
          <p:cNvPr id="495" name="Google Shape;495;p6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496" name="Google Shape;496;p68"/>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69"/>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02" name="Google Shape;502;p69"/>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n-GB" sz="2100">
                <a:solidFill>
                  <a:srgbClr val="FFFF00"/>
                </a:solidFill>
                <a:latin typeface="Helvetica Neue Light"/>
                <a:ea typeface="Helvetica Neue Light"/>
                <a:cs typeface="Helvetica Neue Light"/>
                <a:sym typeface="Helvetica Neue Light"/>
              </a:rPr>
              <a:t>Identificación de nuestro cliente.</a:t>
            </a:r>
            <a:endParaRPr sz="2100">
              <a:solidFill>
                <a:srgbClr val="FF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n-GB" sz="2100">
                <a:solidFill>
                  <a:srgbClr val="FFFF00"/>
                </a:solidFill>
                <a:latin typeface="Helvetica Neue Light"/>
                <a:ea typeface="Helvetica Neue Light"/>
                <a:cs typeface="Helvetica Neue Light"/>
                <a:sym typeface="Helvetica Neue Light"/>
              </a:rPr>
              <a:t>Conocer al usuario final.</a:t>
            </a:r>
            <a:endParaRPr sz="2100">
              <a:solidFill>
                <a:srgbClr val="FF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n-GB" sz="2100">
                <a:solidFill>
                  <a:srgbClr val="FFFF00"/>
                </a:solidFill>
                <a:latin typeface="Helvetica Neue Light"/>
                <a:ea typeface="Helvetica Neue Light"/>
                <a:cs typeface="Helvetica Neue Light"/>
                <a:sym typeface="Helvetica Neue Light"/>
              </a:rPr>
              <a:t>Establecer un presupuesto.</a:t>
            </a:r>
            <a:endParaRPr sz="2500">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7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508" name="Google Shape;508;p7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509" name="Google Shape;509;p7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71"/>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PROYECTO FINAL</a:t>
            </a:r>
            <a:endParaRPr b="0" i="1" sz="3600" u="none" cap="none" strike="noStrike">
              <a:solidFill>
                <a:srgbClr val="121212"/>
              </a:solidFill>
              <a:latin typeface="Anton"/>
              <a:ea typeface="Anton"/>
              <a:cs typeface="Anton"/>
              <a:sym typeface="Anton"/>
            </a:endParaRPr>
          </a:p>
        </p:txBody>
      </p:sp>
      <p:sp>
        <p:nvSpPr>
          <p:cNvPr id="515" name="Google Shape;515;p71"/>
          <p:cNvSpPr txBox="1"/>
          <p:nvPr/>
        </p:nvSpPr>
        <p:spPr>
          <a:xfrm>
            <a:off x="1842300" y="1657100"/>
            <a:ext cx="545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19</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516" name="Google Shape;516;p7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20" name="Shape 520"/>
        <p:cNvGrpSpPr/>
        <p:nvPr/>
      </p:nvGrpSpPr>
      <p:grpSpPr>
        <a:xfrm>
          <a:off x="0" y="0"/>
          <a:ext cx="0" cy="0"/>
          <a:chOff x="0" y="0"/>
          <a:chExt cx="0" cy="0"/>
        </a:xfrm>
      </p:grpSpPr>
      <p:sp>
        <p:nvSpPr>
          <p:cNvPr id="521" name="Google Shape;521;p7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Repasar los temas principales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Revisar los objetivos alcanzados en el curso.</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Recomendaciones finales.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Presentación de los avances del proyecto.</a:t>
            </a:r>
            <a:endParaRPr sz="1800">
              <a:latin typeface="Helvetica Neue Light"/>
              <a:ea typeface="Helvetica Neue Light"/>
              <a:cs typeface="Helvetica Neue Light"/>
              <a:sym typeface="Helvetica Neue Light"/>
            </a:endParaRPr>
          </a:p>
        </p:txBody>
      </p:sp>
      <p:pic>
        <p:nvPicPr>
          <p:cNvPr id="522" name="Google Shape;52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3" name="Google Shape;523;p7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524" name="Google Shape;524;p7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C</a:t>
            </a:r>
            <a:r>
              <a:rPr b="1" lang="en-GB">
                <a:latin typeface="Helvetica Neue"/>
                <a:ea typeface="Helvetica Neue"/>
                <a:cs typeface="Helvetica Neue"/>
                <a:sym typeface="Helvetica Neue"/>
              </a:rPr>
              <a:t>liente:</a:t>
            </a:r>
            <a:r>
              <a:rPr lang="en-GB">
                <a:latin typeface="Helvetica Neue Light"/>
                <a:ea typeface="Helvetica Neue Light"/>
                <a:cs typeface="Helvetica Neue Light"/>
                <a:sym typeface="Helvetica Neue Light"/>
              </a:rPr>
              <a:t> es quien compra (o tiene interés en comprar) nuestro producto o servicio, a cambio de una remuneración.</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a:latin typeface="Helvetica Neue"/>
                <a:ea typeface="Helvetica Neue"/>
                <a:cs typeface="Helvetica Neue"/>
                <a:sym typeface="Helvetica Neue"/>
              </a:rPr>
              <a:t>Percepción del cliente: </a:t>
            </a:r>
            <a:r>
              <a:rPr lang="en-GB">
                <a:latin typeface="Helvetica Neue Light"/>
                <a:ea typeface="Helvetica Neue Light"/>
                <a:cs typeface="Helvetica Neue Light"/>
                <a:sym typeface="Helvetica Neue Light"/>
              </a:rPr>
              <a:t>la percepción es el proceso mediante el cual un individuo selecciona, organiza e interpreta la información que recibe para crear una imagen del mundo con significado. La percepción del cliente se basa en su valoración de nuestro servicio, según el grado de satisfacción de sus necesidades y expectativas.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530" name="Google Shape;530;p73"/>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17</a:t>
            </a:r>
            <a:endParaRPr i="1" sz="2000">
              <a:latin typeface="Anton"/>
              <a:ea typeface="Anton"/>
              <a:cs typeface="Anton"/>
              <a:sym typeface="Anton"/>
            </a:endParaRPr>
          </a:p>
        </p:txBody>
      </p:sp>
      <p:pic>
        <p:nvPicPr>
          <p:cNvPr id="531" name="Google Shape;531;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2" name="Google Shape;532;p73"/>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Helvetica Neue"/>
                <a:ea typeface="Helvetica Neue"/>
                <a:cs typeface="Helvetica Neue"/>
                <a:sym typeface="Helvetica Neue"/>
              </a:rPr>
              <a:t>Usuario:</a:t>
            </a:r>
            <a:r>
              <a:rPr lang="en-GB">
                <a:solidFill>
                  <a:schemeClr val="dk1"/>
                </a:solidFill>
                <a:latin typeface="Helvetica Neue Light"/>
                <a:ea typeface="Helvetica Neue Light"/>
                <a:cs typeface="Helvetica Neue Light"/>
                <a:sym typeface="Helvetica Neue Light"/>
              </a:rPr>
              <a:t> es a quien tienen en mente las empresas desarrolladoras de hardware y software informático, cada vez que diseñan un nuevo dispositivo o aplicación. </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n-GB">
                <a:latin typeface="Helvetica Neue"/>
                <a:ea typeface="Helvetica Neue"/>
                <a:cs typeface="Helvetica Neue"/>
                <a:sym typeface="Helvetica Neue"/>
              </a:rPr>
              <a:t>Presupuesto: </a:t>
            </a:r>
            <a:r>
              <a:rPr lang="en-GB">
                <a:latin typeface="Helvetica Neue Light"/>
                <a:ea typeface="Helvetica Neue Light"/>
                <a:cs typeface="Helvetica Neue Light"/>
                <a:sym typeface="Helvetica Neue Light"/>
              </a:rPr>
              <a:t>es un plan de operaciones y recursos de una empresa, que se formula para lograr los objetivos en un cierto periodo de tiempo y se expresa en términos monetarios.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6" name="Shape 536"/>
        <p:cNvGrpSpPr/>
        <p:nvPr/>
      </p:nvGrpSpPr>
      <p:grpSpPr>
        <a:xfrm>
          <a:off x="0" y="0"/>
          <a:ext cx="0" cy="0"/>
          <a:chOff x="0" y="0"/>
          <a:chExt cx="0" cy="0"/>
        </a:xfrm>
      </p:grpSpPr>
      <p:sp>
        <p:nvSpPr>
          <p:cNvPr id="537" name="Google Shape;537;p7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538" name="Google Shape;53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2" name="Shape 542"/>
        <p:cNvGrpSpPr/>
        <p:nvPr/>
      </p:nvGrpSpPr>
      <p:grpSpPr>
        <a:xfrm>
          <a:off x="0" y="0"/>
          <a:ext cx="0" cy="0"/>
          <a:chOff x="0" y="0"/>
          <a:chExt cx="0" cy="0"/>
        </a:xfrm>
      </p:grpSpPr>
      <p:sp>
        <p:nvSpPr>
          <p:cNvPr id="543" name="Google Shape;543;p75"/>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19</a:t>
            </a:r>
            <a:endParaRPr i="1" sz="2000">
              <a:latin typeface="Anton"/>
              <a:ea typeface="Anton"/>
              <a:cs typeface="Anton"/>
              <a:sym typeface="Anton"/>
            </a:endParaRPr>
          </a:p>
        </p:txBody>
      </p:sp>
      <p:pic>
        <p:nvPicPr>
          <p:cNvPr id="544" name="Google Shape;544;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45" name="Google Shape;545;p75"/>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546" name="Google Shape;546;p75"/>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Temas principales</a:t>
            </a:r>
            <a:endParaRPr sz="1100">
              <a:solidFill>
                <a:srgbClr val="FFFFFF"/>
              </a:solidFill>
              <a:latin typeface="Helvetica Neue"/>
              <a:ea typeface="Helvetica Neue"/>
              <a:cs typeface="Helvetica Neue"/>
              <a:sym typeface="Helvetica Neue"/>
            </a:endParaRPr>
          </a:p>
        </p:txBody>
      </p:sp>
      <p:sp>
        <p:nvSpPr>
          <p:cNvPr id="547" name="Google Shape;547;p75"/>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HTML y CSS</a:t>
            </a:r>
            <a:endParaRPr b="0" i="0" sz="1100" u="none" cap="none" strike="noStrike">
              <a:solidFill>
                <a:srgbClr val="222222"/>
              </a:solidFill>
              <a:latin typeface="Helvetica Neue"/>
              <a:ea typeface="Helvetica Neue"/>
              <a:cs typeface="Helvetica Neue"/>
              <a:sym typeface="Helvetica Neue"/>
            </a:endParaRPr>
          </a:p>
        </p:txBody>
      </p:sp>
      <p:cxnSp>
        <p:nvCxnSpPr>
          <p:cNvPr id="548" name="Google Shape;548;p75"/>
          <p:cNvCxnSpPr>
            <a:endCxn id="547"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549" name="Google Shape;549;p75"/>
          <p:cNvCxnSpPr>
            <a:endCxn id="550"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50" name="Google Shape;550;p75"/>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Modelado y Grids</a:t>
            </a:r>
            <a:endParaRPr b="0" i="0" sz="1100" u="none" cap="none" strike="noStrike">
              <a:solidFill>
                <a:srgbClr val="222222"/>
              </a:solidFill>
              <a:latin typeface="Helvetica Neue"/>
              <a:ea typeface="Helvetica Neue"/>
              <a:cs typeface="Helvetica Neue"/>
              <a:sym typeface="Helvetica Neue"/>
            </a:endParaRPr>
          </a:p>
        </p:txBody>
      </p:sp>
      <p:sp>
        <p:nvSpPr>
          <p:cNvPr id="551" name="Google Shape;551;p75"/>
          <p:cNvSpPr/>
          <p:nvPr/>
        </p:nvSpPr>
        <p:spPr>
          <a:xfrm>
            <a:off x="243600" y="2463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Objetivos alcanzados</a:t>
            </a:r>
            <a:endParaRPr b="0" i="0" sz="1100" u="none" cap="none" strike="noStrike">
              <a:solidFill>
                <a:srgbClr val="FFFFFF"/>
              </a:solidFill>
              <a:latin typeface="Helvetica Neue"/>
              <a:ea typeface="Helvetica Neue"/>
              <a:cs typeface="Helvetica Neue"/>
              <a:sym typeface="Helvetica Neue"/>
            </a:endParaRPr>
          </a:p>
        </p:txBody>
      </p:sp>
      <p:cxnSp>
        <p:nvCxnSpPr>
          <p:cNvPr id="552" name="Google Shape;552;p75"/>
          <p:cNvCxnSpPr>
            <a:stCxn id="546" idx="2"/>
            <a:endCxn id="551" idx="0"/>
          </p:cNvCxnSpPr>
          <p:nvPr/>
        </p:nvCxnSpPr>
        <p:spPr>
          <a:xfrm>
            <a:off x="963950" y="1450578"/>
            <a:ext cx="6000" cy="1012800"/>
          </a:xfrm>
          <a:prstGeom prst="straightConnector1">
            <a:avLst/>
          </a:prstGeom>
          <a:noFill/>
          <a:ln cap="flat" cmpd="sng" w="9525">
            <a:solidFill>
              <a:srgbClr val="CCCCCC"/>
            </a:solidFill>
            <a:prstDash val="solid"/>
            <a:round/>
            <a:headEnd len="med" w="med" type="oval"/>
            <a:tailEnd len="med" w="med" type="oval"/>
          </a:ln>
        </p:spPr>
      </p:cxnSp>
      <p:sp>
        <p:nvSpPr>
          <p:cNvPr id="553" name="Google Shape;553;p75"/>
          <p:cNvSpPr/>
          <p:nvPr/>
        </p:nvSpPr>
        <p:spPr>
          <a:xfrm>
            <a:off x="2648475" y="2521836"/>
            <a:ext cx="1452900" cy="5640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¿Por qué eres desarrollador/a web?</a:t>
            </a:r>
            <a:endParaRPr b="0" i="0" sz="1100" u="none" cap="none" strike="noStrike">
              <a:solidFill>
                <a:srgbClr val="222222"/>
              </a:solidFill>
              <a:latin typeface="Helvetica Neue"/>
              <a:ea typeface="Helvetica Neue"/>
              <a:cs typeface="Helvetica Neue"/>
              <a:sym typeface="Helvetica Neue"/>
            </a:endParaRPr>
          </a:p>
        </p:txBody>
      </p:sp>
      <p:cxnSp>
        <p:nvCxnSpPr>
          <p:cNvPr id="554" name="Google Shape;554;p75"/>
          <p:cNvCxnSpPr>
            <a:endCxn id="553" idx="1"/>
          </p:cNvCxnSpPr>
          <p:nvPr/>
        </p:nvCxnSpPr>
        <p:spPr>
          <a:xfrm>
            <a:off x="1711275" y="2799336"/>
            <a:ext cx="937200" cy="4500"/>
          </a:xfrm>
          <a:prstGeom prst="straightConnector1">
            <a:avLst/>
          </a:prstGeom>
          <a:noFill/>
          <a:ln cap="flat" cmpd="sng" w="9525">
            <a:solidFill>
              <a:srgbClr val="CCCCCC"/>
            </a:solidFill>
            <a:prstDash val="solid"/>
            <a:round/>
            <a:headEnd len="med" w="med" type="oval"/>
            <a:tailEnd len="med" w="med" type="oval"/>
          </a:ln>
        </p:spPr>
      </p:cxnSp>
      <p:cxnSp>
        <p:nvCxnSpPr>
          <p:cNvPr id="555" name="Google Shape;555;p75"/>
          <p:cNvCxnSpPr/>
          <p:nvPr/>
        </p:nvCxnSpPr>
        <p:spPr>
          <a:xfrm>
            <a:off x="169040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56" name="Google Shape;556;p75"/>
          <p:cNvSpPr/>
          <p:nvPr/>
        </p:nvSpPr>
        <p:spPr>
          <a:xfrm>
            <a:off x="2648468" y="17286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Frameworks y SASS</a:t>
            </a:r>
            <a:endParaRPr b="0" i="0" sz="1100" u="none" cap="none" strike="noStrike">
              <a:solidFill>
                <a:srgbClr val="222222"/>
              </a:solidFill>
              <a:latin typeface="Helvetica Neue"/>
              <a:ea typeface="Helvetica Neue"/>
              <a:cs typeface="Helvetica Neue"/>
              <a:sym typeface="Helvetica Neue"/>
            </a:endParaRPr>
          </a:p>
        </p:txBody>
      </p:sp>
      <p:cxnSp>
        <p:nvCxnSpPr>
          <p:cNvPr id="557" name="Google Shape;557;p75"/>
          <p:cNvCxnSpPr/>
          <p:nvPr/>
        </p:nvCxnSpPr>
        <p:spPr>
          <a:xfrm>
            <a:off x="2174775" y="1147125"/>
            <a:ext cx="0" cy="1080300"/>
          </a:xfrm>
          <a:prstGeom prst="straightConnector1">
            <a:avLst/>
          </a:prstGeom>
          <a:noFill/>
          <a:ln cap="flat" cmpd="sng" w="9525">
            <a:solidFill>
              <a:srgbClr val="B7B7B7"/>
            </a:solidFill>
            <a:prstDash val="solid"/>
            <a:round/>
            <a:headEnd len="med" w="med" type="none"/>
            <a:tailEnd len="med" w="med" type="none"/>
          </a:ln>
        </p:spPr>
      </p:cxnSp>
      <p:sp>
        <p:nvSpPr>
          <p:cNvPr id="558" name="Google Shape;558;p75"/>
          <p:cNvSpPr/>
          <p:nvPr/>
        </p:nvSpPr>
        <p:spPr>
          <a:xfrm>
            <a:off x="2648468" y="209064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000">
                <a:solidFill>
                  <a:srgbClr val="222222"/>
                </a:solidFill>
                <a:latin typeface="Helvetica Neue"/>
                <a:ea typeface="Helvetica Neue"/>
                <a:cs typeface="Helvetica Neue"/>
                <a:sym typeface="Helvetica Neue"/>
              </a:rPr>
              <a:t>Web online y conocer al cliente</a:t>
            </a:r>
            <a:endParaRPr b="0" i="0" sz="1000" u="none" cap="none" strike="noStrike">
              <a:solidFill>
                <a:srgbClr val="222222"/>
              </a:solidFill>
              <a:latin typeface="Helvetica Neue"/>
              <a:ea typeface="Helvetica Neue"/>
              <a:cs typeface="Helvetica Neue"/>
              <a:sym typeface="Helvetica Neue"/>
            </a:endParaRPr>
          </a:p>
        </p:txBody>
      </p:sp>
      <p:cxnSp>
        <p:nvCxnSpPr>
          <p:cNvPr id="559" name="Google Shape;559;p75"/>
          <p:cNvCxnSpPr>
            <a:endCxn id="558" idx="1"/>
          </p:cNvCxnSpPr>
          <p:nvPr/>
        </p:nvCxnSpPr>
        <p:spPr>
          <a:xfrm flipH="1" rot="10800000">
            <a:off x="2174768" y="2231040"/>
            <a:ext cx="473700" cy="5400"/>
          </a:xfrm>
          <a:prstGeom prst="straightConnector1">
            <a:avLst/>
          </a:prstGeom>
          <a:noFill/>
          <a:ln cap="flat" cmpd="sng" w="9525">
            <a:solidFill>
              <a:srgbClr val="B7B7B7"/>
            </a:solidFill>
            <a:prstDash val="solid"/>
            <a:round/>
            <a:headEnd len="med" w="med" type="none"/>
            <a:tailEnd len="med" w="med" type="oval"/>
          </a:ln>
        </p:spPr>
      </p:cxnSp>
      <p:sp>
        <p:nvSpPr>
          <p:cNvPr id="560" name="Google Shape;560;p75"/>
          <p:cNvSpPr/>
          <p:nvPr/>
        </p:nvSpPr>
        <p:spPr>
          <a:xfrm>
            <a:off x="243600" y="34506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Recomendaciones finales</a:t>
            </a:r>
            <a:endParaRPr b="0" i="0" sz="1100" u="none" cap="none" strike="noStrike">
              <a:solidFill>
                <a:srgbClr val="FFFFFF"/>
              </a:solidFill>
              <a:latin typeface="Helvetica Neue"/>
              <a:ea typeface="Helvetica Neue"/>
              <a:cs typeface="Helvetica Neue"/>
              <a:sym typeface="Helvetica Neue"/>
            </a:endParaRPr>
          </a:p>
        </p:txBody>
      </p:sp>
      <p:cxnSp>
        <p:nvCxnSpPr>
          <p:cNvPr id="561" name="Google Shape;561;p75"/>
          <p:cNvCxnSpPr/>
          <p:nvPr/>
        </p:nvCxnSpPr>
        <p:spPr>
          <a:xfrm>
            <a:off x="978825" y="3085825"/>
            <a:ext cx="9600" cy="364800"/>
          </a:xfrm>
          <a:prstGeom prst="straightConnector1">
            <a:avLst/>
          </a:prstGeom>
          <a:noFill/>
          <a:ln cap="flat" cmpd="sng" w="9525">
            <a:solidFill>
              <a:srgbClr val="CCCCCC"/>
            </a:solidFill>
            <a:prstDash val="solid"/>
            <a:round/>
            <a:headEnd len="med" w="med" type="oval"/>
            <a:tailEnd len="med" w="med" type="oval"/>
          </a:ln>
        </p:spPr>
      </p:cxnSp>
      <p:sp>
        <p:nvSpPr>
          <p:cNvPr id="562" name="Google Shape;562;p75"/>
          <p:cNvSpPr/>
          <p:nvPr/>
        </p:nvSpPr>
        <p:spPr>
          <a:xfrm>
            <a:off x="257175" y="4443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Proyecto final</a:t>
            </a:r>
            <a:endParaRPr b="0" i="0" sz="1100" u="none" cap="none" strike="noStrike">
              <a:solidFill>
                <a:srgbClr val="FFFFFF"/>
              </a:solidFill>
              <a:latin typeface="Helvetica Neue"/>
              <a:ea typeface="Helvetica Neue"/>
              <a:cs typeface="Helvetica Neue"/>
              <a:sym typeface="Helvetica Neue"/>
            </a:endParaRPr>
          </a:p>
        </p:txBody>
      </p:sp>
      <p:cxnSp>
        <p:nvCxnSpPr>
          <p:cNvPr id="563" name="Google Shape;563;p75"/>
          <p:cNvCxnSpPr/>
          <p:nvPr/>
        </p:nvCxnSpPr>
        <p:spPr>
          <a:xfrm>
            <a:off x="992400" y="4078575"/>
            <a:ext cx="9600" cy="3648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7" name="Shape 567"/>
        <p:cNvGrpSpPr/>
        <p:nvPr/>
      </p:nvGrpSpPr>
      <p:grpSpPr>
        <a:xfrm>
          <a:off x="0" y="0"/>
          <a:ext cx="0" cy="0"/>
          <a:chOff x="0" y="0"/>
          <a:chExt cx="0" cy="0"/>
        </a:xfrm>
      </p:grpSpPr>
      <p:sp>
        <p:nvSpPr>
          <p:cNvPr id="568" name="Google Shape;568;p76"/>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0" name="Google Shape;570;p7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1" name="Google Shape;571;p76"/>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72" name="Google Shape;572;p76"/>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73" name="Google Shape;573;p76"/>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74" name="Google Shape;574;p76"/>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75" name="Google Shape;575;p76"/>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576" name="Google Shape;576;p76"/>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8" name="Google Shape;578;p76"/>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79" name="Google Shape;579;p76"/>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80" name="Google Shape;580;p76"/>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81" name="Google Shape;581;p76"/>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582" name="Google Shape;582;p7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583" name="Google Shape;583;p76"/>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584" name="Google Shape;584;p76"/>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585" name="Google Shape;585;p76"/>
          <p:cNvSpPr txBox="1"/>
          <p:nvPr/>
        </p:nvSpPr>
        <p:spPr>
          <a:xfrm>
            <a:off x="17179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86" name="Google Shape;586;p76"/>
          <p:cNvPicPr preferRelativeResize="0"/>
          <p:nvPr/>
        </p:nvPicPr>
        <p:blipFill rotWithShape="1">
          <a:blip r:embed="rId5">
            <a:alphaModFix/>
          </a:blip>
          <a:srcRect b="0" l="0" r="0" t="0"/>
          <a:stretch/>
        </p:blipFill>
        <p:spPr>
          <a:xfrm>
            <a:off x="1410838" y="2566688"/>
            <a:ext cx="307150" cy="307150"/>
          </a:xfrm>
          <a:prstGeom prst="rect">
            <a:avLst/>
          </a:prstGeom>
          <a:noFill/>
          <a:ln>
            <a:noFill/>
          </a:ln>
        </p:spPr>
      </p:pic>
      <p:sp>
        <p:nvSpPr>
          <p:cNvPr id="587" name="Google Shape;587;p76"/>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18</a:t>
            </a:r>
            <a:endParaRPr b="0" i="0" sz="1400" u="none" cap="none" strike="noStrike">
              <a:solidFill>
                <a:srgbClr val="000000"/>
              </a:solidFill>
              <a:latin typeface="Helvetica Neue"/>
              <a:ea typeface="Helvetica Neue"/>
              <a:cs typeface="Helvetica Neue"/>
              <a:sym typeface="Helvetica Neue"/>
            </a:endParaRPr>
          </a:p>
        </p:txBody>
      </p:sp>
      <p:sp>
        <p:nvSpPr>
          <p:cNvPr id="588" name="Google Shape;588;p76"/>
          <p:cNvSpPr txBox="1"/>
          <p:nvPr/>
        </p:nvSpPr>
        <p:spPr>
          <a:xfrm>
            <a:off x="38118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Proyecto final</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589" name="Google Shape;589;p76"/>
          <p:cNvPicPr preferRelativeResize="0"/>
          <p:nvPr/>
        </p:nvPicPr>
        <p:blipFill rotWithShape="1">
          <a:blip r:embed="rId6">
            <a:alphaModFix/>
          </a:blip>
          <a:srcRect b="0" l="0" r="0" t="0"/>
          <a:stretch/>
        </p:blipFill>
        <p:spPr>
          <a:xfrm>
            <a:off x="3856900" y="2461999"/>
            <a:ext cx="306000" cy="306000"/>
          </a:xfrm>
          <a:prstGeom prst="rect">
            <a:avLst/>
          </a:prstGeom>
          <a:noFill/>
          <a:ln>
            <a:noFill/>
          </a:ln>
        </p:spPr>
      </p:pic>
      <p:sp>
        <p:nvSpPr>
          <p:cNvPr id="590" name="Google Shape;590;p76"/>
          <p:cNvSpPr txBox="1"/>
          <p:nvPr/>
        </p:nvSpPr>
        <p:spPr>
          <a:xfrm>
            <a:off x="4180575" y="24425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2"/>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Dominio:</a:t>
            </a:r>
            <a:r>
              <a:rPr lang="en-GB">
                <a:solidFill>
                  <a:schemeClr val="dk1"/>
                </a:solidFill>
                <a:latin typeface="Helvetica Neue Light"/>
                <a:ea typeface="Helvetica Neue Light"/>
                <a:cs typeface="Helvetica Neue Light"/>
                <a:sym typeface="Helvetica Neue Light"/>
              </a:rPr>
              <a:t> el dominio en Internet es la dirección (nombre) que ingresas en el navegador para acceder al sitio web deseado. Ejemplo: </a:t>
            </a:r>
            <a:r>
              <a:rPr lang="en-GB" u="sng">
                <a:solidFill>
                  <a:schemeClr val="hlink"/>
                </a:solidFill>
                <a:latin typeface="Helvetica Neue Light"/>
                <a:ea typeface="Helvetica Neue Light"/>
                <a:cs typeface="Helvetica Neue Light"/>
                <a:sym typeface="Helvetica Neue Light"/>
                <a:hlinkClick r:id="rId3"/>
              </a:rPr>
              <a:t>www.css-tricks.com</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Hosting:</a:t>
            </a:r>
            <a:r>
              <a:rPr lang="en-GB">
                <a:solidFill>
                  <a:schemeClr val="dk1"/>
                </a:solidFill>
                <a:latin typeface="Helvetica Neue Light"/>
                <a:ea typeface="Helvetica Neue Light"/>
                <a:cs typeface="Helvetica Neue Light"/>
                <a:sym typeface="Helvetica Neue Light"/>
              </a:rPr>
              <a:t> es necesario contratar un servicio de hosting que cubra con los requerimientos de tu web. Los servidores son empresas que almacenan computadoras con discos rígidos (en donde son alojados los sitios web), y cada una está equipada con distinto hardware.</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37" name="Google Shape;137;p32"/>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16</a:t>
            </a:r>
            <a:endParaRPr i="1" sz="2000">
              <a:latin typeface="Anton"/>
              <a:ea typeface="Anton"/>
              <a:cs typeface="Anton"/>
              <a:sym typeface="Anton"/>
            </a:endParaRPr>
          </a:p>
        </p:txBody>
      </p:sp>
      <p:pic>
        <p:nvPicPr>
          <p:cNvPr id="138" name="Google Shape;138;p3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7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TEMAS PRINCIPALES</a:t>
            </a:r>
            <a:endParaRPr i="1" sz="3600">
              <a:solidFill>
                <a:srgbClr val="E0FF00"/>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9" name="Shape 599"/>
        <p:cNvGrpSpPr/>
        <p:nvPr/>
      </p:nvGrpSpPr>
      <p:grpSpPr>
        <a:xfrm>
          <a:off x="0" y="0"/>
          <a:ext cx="0" cy="0"/>
          <a:chOff x="0" y="0"/>
          <a:chExt cx="0" cy="0"/>
        </a:xfrm>
      </p:grpSpPr>
      <p:sp>
        <p:nvSpPr>
          <p:cNvPr id="600" name="Google Shape;600;p78"/>
          <p:cNvSpPr txBox="1"/>
          <p:nvPr/>
        </p:nvSpPr>
        <p:spPr>
          <a:xfrm>
            <a:off x="4769075" y="1459388"/>
            <a:ext cx="42537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Prototipar una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Establecer estruturas de una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Darle estilo a las estructuras.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Dar estilo a fuentes, fondos y animaciones.</a:t>
            </a:r>
            <a:endParaRPr sz="1800">
              <a:solidFill>
                <a:srgbClr val="FFFFFF"/>
              </a:solidFill>
              <a:latin typeface="Helvetica Neue Light"/>
              <a:ea typeface="Helvetica Neue Light"/>
              <a:cs typeface="Helvetica Neue Light"/>
              <a:sym typeface="Helvetica Neue Light"/>
            </a:endParaRPr>
          </a:p>
        </p:txBody>
      </p:sp>
      <p:pic>
        <p:nvPicPr>
          <p:cNvPr id="601" name="Google Shape;601;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2" name="Google Shape;602;p78"/>
          <p:cNvSpPr txBox="1"/>
          <p:nvPr>
            <p:ph type="ctrTitle"/>
          </p:nvPr>
        </p:nvSpPr>
        <p:spPr>
          <a:xfrm>
            <a:off x="2363250" y="501900"/>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HTML Y CSS</a:t>
            </a:r>
            <a:endParaRPr i="1" sz="4000">
              <a:latin typeface="Anton"/>
              <a:ea typeface="Anton"/>
              <a:cs typeface="Anton"/>
              <a:sym typeface="Anton"/>
            </a:endParaRPr>
          </a:p>
        </p:txBody>
      </p:sp>
      <p:pic>
        <p:nvPicPr>
          <p:cNvPr id="603" name="Google Shape;603;p78"/>
          <p:cNvPicPr preferRelativeResize="0"/>
          <p:nvPr/>
        </p:nvPicPr>
        <p:blipFill>
          <a:blip r:embed="rId4">
            <a:alphaModFix/>
          </a:blip>
          <a:stretch>
            <a:fillRect/>
          </a:stretch>
        </p:blipFill>
        <p:spPr>
          <a:xfrm>
            <a:off x="693000" y="1491125"/>
            <a:ext cx="3992901" cy="2664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7" name="Shape 607"/>
        <p:cNvGrpSpPr/>
        <p:nvPr/>
      </p:nvGrpSpPr>
      <p:grpSpPr>
        <a:xfrm>
          <a:off x="0" y="0"/>
          <a:ext cx="0" cy="0"/>
          <a:chOff x="0" y="0"/>
          <a:chExt cx="0" cy="0"/>
        </a:xfrm>
      </p:grpSpPr>
      <p:sp>
        <p:nvSpPr>
          <p:cNvPr id="608" name="Google Shape;608;p79"/>
          <p:cNvSpPr txBox="1"/>
          <p:nvPr/>
        </p:nvSpPr>
        <p:spPr>
          <a:xfrm>
            <a:off x="5656350" y="1580475"/>
            <a:ext cx="25650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Box Modeling.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Flex.</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Grids.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Mobile First.</a:t>
            </a:r>
            <a:endParaRPr sz="1800">
              <a:solidFill>
                <a:srgbClr val="FFFFFF"/>
              </a:solidFill>
              <a:latin typeface="Helvetica Neue Light"/>
              <a:ea typeface="Helvetica Neue Light"/>
              <a:cs typeface="Helvetica Neue Light"/>
              <a:sym typeface="Helvetica Neue Light"/>
            </a:endParaRPr>
          </a:p>
        </p:txBody>
      </p:sp>
      <p:pic>
        <p:nvPicPr>
          <p:cNvPr id="609" name="Google Shape;609;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0" name="Google Shape;610;p79"/>
          <p:cNvSpPr txBox="1"/>
          <p:nvPr>
            <p:ph type="ctrTitle"/>
          </p:nvPr>
        </p:nvSpPr>
        <p:spPr>
          <a:xfrm>
            <a:off x="2363250" y="506900"/>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MODELADO Y GRIDS</a:t>
            </a:r>
            <a:endParaRPr i="1" sz="4000">
              <a:latin typeface="Anton"/>
              <a:ea typeface="Anton"/>
              <a:cs typeface="Anton"/>
              <a:sym typeface="Anton"/>
            </a:endParaRPr>
          </a:p>
        </p:txBody>
      </p:sp>
      <p:pic>
        <p:nvPicPr>
          <p:cNvPr id="611" name="Google Shape;611;p79"/>
          <p:cNvPicPr preferRelativeResize="0"/>
          <p:nvPr/>
        </p:nvPicPr>
        <p:blipFill rotWithShape="1">
          <a:blip r:embed="rId4">
            <a:alphaModFix/>
          </a:blip>
          <a:srcRect b="13239" l="0" r="0" t="0"/>
          <a:stretch/>
        </p:blipFill>
        <p:spPr>
          <a:xfrm>
            <a:off x="1233775" y="1510950"/>
            <a:ext cx="3930424" cy="30848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5" name="Shape 615"/>
        <p:cNvGrpSpPr/>
        <p:nvPr/>
      </p:nvGrpSpPr>
      <p:grpSpPr>
        <a:xfrm>
          <a:off x="0" y="0"/>
          <a:ext cx="0" cy="0"/>
          <a:chOff x="0" y="0"/>
          <a:chExt cx="0" cy="0"/>
        </a:xfrm>
      </p:grpSpPr>
      <p:sp>
        <p:nvSpPr>
          <p:cNvPr id="616" name="Google Shape;616;p80"/>
          <p:cNvSpPr txBox="1"/>
          <p:nvPr/>
        </p:nvSpPr>
        <p:spPr>
          <a:xfrm>
            <a:off x="4838500" y="1580475"/>
            <a:ext cx="38541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¿Qué es un framework?</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¿Cómo se usa?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Procesadores de CSS.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SASS.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Operadores y Maps en SASS.</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617" name="Google Shape;617;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8" name="Google Shape;618;p80"/>
          <p:cNvSpPr txBox="1"/>
          <p:nvPr>
            <p:ph type="ctrTitle"/>
          </p:nvPr>
        </p:nvSpPr>
        <p:spPr>
          <a:xfrm>
            <a:off x="4556800" y="504125"/>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FRAMEWORKS Y SASS</a:t>
            </a:r>
            <a:endParaRPr i="1" sz="4000">
              <a:latin typeface="Anton"/>
              <a:ea typeface="Anton"/>
              <a:cs typeface="Anton"/>
              <a:sym typeface="Anton"/>
            </a:endParaRPr>
          </a:p>
        </p:txBody>
      </p:sp>
      <p:pic>
        <p:nvPicPr>
          <p:cNvPr id="619" name="Google Shape;619;p80"/>
          <p:cNvPicPr preferRelativeResize="0"/>
          <p:nvPr/>
        </p:nvPicPr>
        <p:blipFill rotWithShape="1">
          <a:blip r:embed="rId4">
            <a:alphaModFix/>
          </a:blip>
          <a:srcRect b="0" l="32059" r="32102" t="0"/>
          <a:stretch/>
        </p:blipFill>
        <p:spPr>
          <a:xfrm>
            <a:off x="0" y="0"/>
            <a:ext cx="4228474"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3" name="Shape 623"/>
        <p:cNvGrpSpPr/>
        <p:nvPr/>
      </p:nvGrpSpPr>
      <p:grpSpPr>
        <a:xfrm>
          <a:off x="0" y="0"/>
          <a:ext cx="0" cy="0"/>
          <a:chOff x="0" y="0"/>
          <a:chExt cx="0" cy="0"/>
        </a:xfrm>
      </p:grpSpPr>
      <p:sp>
        <p:nvSpPr>
          <p:cNvPr id="624" name="Google Shape;624;p81"/>
          <p:cNvSpPr txBox="1"/>
          <p:nvPr/>
        </p:nvSpPr>
        <p:spPr>
          <a:xfrm>
            <a:off x="5656350" y="1580475"/>
            <a:ext cx="32028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Servidores</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Seguridad para la Web</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SEO</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Git</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Github</a:t>
            </a:r>
            <a:endParaRPr sz="1800">
              <a:solidFill>
                <a:schemeClr val="dk1"/>
              </a:solidFill>
              <a:highlight>
                <a:srgbClr val="FFFFFF"/>
              </a:highlight>
              <a:latin typeface="Didact Gothic"/>
              <a:ea typeface="Didact Gothic"/>
              <a:cs typeface="Didact Gothic"/>
              <a:sym typeface="Didact Gothic"/>
            </a:endParaRPr>
          </a:p>
        </p:txBody>
      </p:sp>
      <p:pic>
        <p:nvPicPr>
          <p:cNvPr id="625" name="Google Shape;625;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6" name="Google Shape;626;p81"/>
          <p:cNvSpPr txBox="1"/>
          <p:nvPr>
            <p:ph type="ctrTitle"/>
          </p:nvPr>
        </p:nvSpPr>
        <p:spPr>
          <a:xfrm>
            <a:off x="0" y="375825"/>
            <a:ext cx="9144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600">
                <a:latin typeface="Anton"/>
                <a:ea typeface="Anton"/>
                <a:cs typeface="Anton"/>
                <a:sym typeface="Anton"/>
              </a:rPr>
              <a:t>SERVIDORES, SEO y CONTROLADOR DE VERSIONES</a:t>
            </a:r>
            <a:endParaRPr i="1" sz="3600">
              <a:latin typeface="Anton"/>
              <a:ea typeface="Anton"/>
              <a:cs typeface="Anton"/>
              <a:sym typeface="Anton"/>
            </a:endParaRPr>
          </a:p>
        </p:txBody>
      </p:sp>
      <p:pic>
        <p:nvPicPr>
          <p:cNvPr id="627" name="Google Shape;627;p81"/>
          <p:cNvPicPr preferRelativeResize="0"/>
          <p:nvPr/>
        </p:nvPicPr>
        <p:blipFill>
          <a:blip r:embed="rId4">
            <a:alphaModFix/>
          </a:blip>
          <a:stretch>
            <a:fillRect/>
          </a:stretch>
        </p:blipFill>
        <p:spPr>
          <a:xfrm>
            <a:off x="152400" y="1435550"/>
            <a:ext cx="5197700" cy="2598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1" name="Shape 631"/>
        <p:cNvGrpSpPr/>
        <p:nvPr/>
      </p:nvGrpSpPr>
      <p:grpSpPr>
        <a:xfrm>
          <a:off x="0" y="0"/>
          <a:ext cx="0" cy="0"/>
          <a:chOff x="0" y="0"/>
          <a:chExt cx="0" cy="0"/>
        </a:xfrm>
      </p:grpSpPr>
      <p:sp>
        <p:nvSpPr>
          <p:cNvPr id="632" name="Google Shape;632;p82"/>
          <p:cNvSpPr txBox="1"/>
          <p:nvPr/>
        </p:nvSpPr>
        <p:spPr>
          <a:xfrm>
            <a:off x="5503950" y="1580475"/>
            <a:ext cx="35139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Hosting.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Dominio.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Subir la web a un Hosting.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FTP.</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Conocer al cliente.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Presupuesto.</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633" name="Google Shape;633;p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4" name="Google Shape;634;p82"/>
          <p:cNvSpPr txBox="1"/>
          <p:nvPr>
            <p:ph type="ctrTitle"/>
          </p:nvPr>
        </p:nvSpPr>
        <p:spPr>
          <a:xfrm>
            <a:off x="468450" y="327475"/>
            <a:ext cx="82071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600">
                <a:latin typeface="Anton"/>
                <a:ea typeface="Anton"/>
                <a:cs typeface="Anton"/>
                <a:sym typeface="Anton"/>
              </a:rPr>
              <a:t>WEB ONLINE Y CONOCER AL CLIENTE</a:t>
            </a:r>
            <a:endParaRPr i="1" sz="3600">
              <a:latin typeface="Anton"/>
              <a:ea typeface="Anton"/>
              <a:cs typeface="Anton"/>
              <a:sym typeface="Anton"/>
            </a:endParaRPr>
          </a:p>
        </p:txBody>
      </p:sp>
      <p:pic>
        <p:nvPicPr>
          <p:cNvPr id="635" name="Google Shape;635;p82"/>
          <p:cNvPicPr preferRelativeResize="0"/>
          <p:nvPr/>
        </p:nvPicPr>
        <p:blipFill>
          <a:blip r:embed="rId4">
            <a:alphaModFix/>
          </a:blip>
          <a:stretch>
            <a:fillRect/>
          </a:stretch>
        </p:blipFill>
        <p:spPr>
          <a:xfrm>
            <a:off x="956725" y="1255625"/>
            <a:ext cx="4197320" cy="35555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9" name="Shape 639"/>
        <p:cNvGrpSpPr/>
        <p:nvPr/>
      </p:nvGrpSpPr>
      <p:grpSpPr>
        <a:xfrm>
          <a:off x="0" y="0"/>
          <a:ext cx="0" cy="0"/>
          <a:chOff x="0" y="0"/>
          <a:chExt cx="0" cy="0"/>
        </a:xfrm>
      </p:grpSpPr>
      <p:pic>
        <p:nvPicPr>
          <p:cNvPr id="640" name="Google Shape;640;p83"/>
          <p:cNvPicPr preferRelativeResize="0"/>
          <p:nvPr/>
        </p:nvPicPr>
        <p:blipFill>
          <a:blip r:embed="rId3">
            <a:alphaModFix/>
          </a:blip>
          <a:stretch>
            <a:fillRect/>
          </a:stretch>
        </p:blipFill>
        <p:spPr>
          <a:xfrm>
            <a:off x="9920" y="-800"/>
            <a:ext cx="9169456" cy="5143501"/>
          </a:xfrm>
          <a:prstGeom prst="rect">
            <a:avLst/>
          </a:prstGeom>
          <a:noFill/>
          <a:ln>
            <a:noFill/>
          </a:ln>
        </p:spPr>
      </p:pic>
      <p:pic>
        <p:nvPicPr>
          <p:cNvPr id="641" name="Google Shape;641;p83"/>
          <p:cNvPicPr preferRelativeResize="0"/>
          <p:nvPr/>
        </p:nvPicPr>
        <p:blipFill>
          <a:blip r:embed="rId4">
            <a:alphaModFix/>
          </a:blip>
          <a:stretch>
            <a:fillRect/>
          </a:stretch>
        </p:blipFill>
        <p:spPr>
          <a:xfrm>
            <a:off x="7796525" y="4735825"/>
            <a:ext cx="1186526" cy="330675"/>
          </a:xfrm>
          <a:prstGeom prst="rect">
            <a:avLst/>
          </a:prstGeom>
          <a:noFill/>
          <a:ln>
            <a:noFill/>
          </a:ln>
        </p:spPr>
      </p:pic>
      <p:sp>
        <p:nvSpPr>
          <p:cNvPr id="642" name="Google Shape;642;p83"/>
          <p:cNvSpPr txBox="1"/>
          <p:nvPr>
            <p:ph type="ctrTitle"/>
          </p:nvPr>
        </p:nvSpPr>
        <p:spPr>
          <a:xfrm>
            <a:off x="1413925" y="607025"/>
            <a:ext cx="6918000" cy="72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3600">
                <a:latin typeface="Anton"/>
                <a:ea typeface="Anton"/>
                <a:cs typeface="Anton"/>
                <a:sym typeface="Anton"/>
              </a:rPr>
              <a:t>¿PREGUNTAS, DUDAS, COMENTARIOS?</a:t>
            </a:r>
            <a:endParaRPr i="1" sz="36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
        <p:nvSpPr>
          <p:cNvPr id="647" name="Google Shape;647;p8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OBJETIVOS ALCANZADOS</a:t>
            </a:r>
            <a:endParaRPr i="1" sz="3600">
              <a:solidFill>
                <a:srgbClr val="E0FF00"/>
              </a:solidFill>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651" name="Shape 651"/>
        <p:cNvGrpSpPr/>
        <p:nvPr/>
      </p:nvGrpSpPr>
      <p:grpSpPr>
        <a:xfrm>
          <a:off x="0" y="0"/>
          <a:ext cx="0" cy="0"/>
          <a:chOff x="0" y="0"/>
          <a:chExt cx="0" cy="0"/>
        </a:xfrm>
      </p:grpSpPr>
      <p:pic>
        <p:nvPicPr>
          <p:cNvPr id="652" name="Google Shape;652;p85"/>
          <p:cNvPicPr preferRelativeResize="0"/>
          <p:nvPr/>
        </p:nvPicPr>
        <p:blipFill>
          <a:blip r:embed="rId3">
            <a:alphaModFix/>
          </a:blip>
          <a:stretch>
            <a:fillRect/>
          </a:stretch>
        </p:blipFill>
        <p:spPr>
          <a:xfrm>
            <a:off x="1071300" y="589075"/>
            <a:ext cx="6913550" cy="3888875"/>
          </a:xfrm>
          <a:prstGeom prst="rect">
            <a:avLst/>
          </a:prstGeom>
          <a:noFill/>
          <a:ln>
            <a:noFill/>
          </a:ln>
        </p:spPr>
      </p:pic>
      <p:pic>
        <p:nvPicPr>
          <p:cNvPr id="653" name="Google Shape;653;p85"/>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657" name="Shape 657"/>
        <p:cNvGrpSpPr/>
        <p:nvPr/>
      </p:nvGrpSpPr>
      <p:grpSpPr>
        <a:xfrm>
          <a:off x="0" y="0"/>
          <a:ext cx="0" cy="0"/>
          <a:chOff x="0" y="0"/>
          <a:chExt cx="0" cy="0"/>
        </a:xfrm>
      </p:grpSpPr>
      <p:sp>
        <p:nvSpPr>
          <p:cNvPr id="658" name="Google Shape;658;p8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59" name="Google Shape;659;p86"/>
          <p:cNvSpPr txBox="1"/>
          <p:nvPr/>
        </p:nvSpPr>
        <p:spPr>
          <a:xfrm>
            <a:off x="935975" y="377775"/>
            <a:ext cx="736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ERES DESARROLLADOR WEB PORQUE:</a:t>
            </a:r>
            <a:endParaRPr i="1" sz="4000">
              <a:latin typeface="Anton"/>
              <a:ea typeface="Anton"/>
              <a:cs typeface="Anton"/>
              <a:sym typeface="Anton"/>
            </a:endParaRPr>
          </a:p>
        </p:txBody>
      </p:sp>
      <p:sp>
        <p:nvSpPr>
          <p:cNvPr id="660" name="Google Shape;660;p86"/>
          <p:cNvSpPr txBox="1"/>
          <p:nvPr/>
        </p:nvSpPr>
        <p:spPr>
          <a:xfrm>
            <a:off x="138850" y="1407450"/>
            <a:ext cx="8700600" cy="3022800"/>
          </a:xfrm>
          <a:prstGeom prst="rect">
            <a:avLst/>
          </a:prstGeom>
          <a:noFill/>
          <a:ln>
            <a:noFill/>
          </a:ln>
        </p:spPr>
        <p:txBody>
          <a:bodyPr anchorCtr="0" anchor="ctr" bIns="91425" lIns="91425" spcFirstLastPara="1" rIns="91425" wrap="square" tIns="91425">
            <a:noAutofit/>
          </a:bodyPr>
          <a:lstStyle/>
          <a:p>
            <a:pPr indent="-336550" lvl="0" marL="914400" rtl="0" algn="l">
              <a:lnSpc>
                <a:spcPct val="115000"/>
              </a:lnSpc>
              <a:spcBef>
                <a:spcPts val="180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Sabes diseñar prototipos con </a:t>
            </a:r>
            <a:r>
              <a:rPr lang="en-GB" sz="1700">
                <a:solidFill>
                  <a:schemeClr val="dk1"/>
                </a:solidFill>
                <a:latin typeface="Helvetica Neue Light"/>
                <a:ea typeface="Helvetica Neue Light"/>
                <a:cs typeface="Helvetica Neue Light"/>
                <a:sym typeface="Helvetica Neue Light"/>
              </a:rPr>
              <a:t>conocimiento</a:t>
            </a:r>
            <a:r>
              <a:rPr lang="en-GB" sz="1700">
                <a:solidFill>
                  <a:schemeClr val="dk1"/>
                </a:solidFill>
                <a:latin typeface="Helvetica Neue Light"/>
                <a:ea typeface="Helvetica Neue Light"/>
                <a:cs typeface="Helvetica Neue Light"/>
                <a:sym typeface="Helvetica Neue Light"/>
              </a:rPr>
              <a:t> básicos de UX para una web.</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Eres capaz de crear y realizar mantenimiento a una página y aplicación web</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Puedes asesorar a un cliente en lo que necesita.</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Sabes optimizar estilos de páginas web.</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Puedes trabajar en equipo, usando un controlador de versiones y manejo de repositorio.</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Cuentas con las bases para iniciar en el mundo de la programación por si quieres ser Full Stack.</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Puedes manejar un servidor y configurarlos con el dominio al que debe apuntar.</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Posees conocimientos básicos de SEO y Seguridad Web.</a:t>
            </a:r>
            <a:endParaRPr sz="1700">
              <a:solidFill>
                <a:schemeClr val="dk1"/>
              </a:solidFill>
              <a:latin typeface="Helvetica Neue Light"/>
              <a:ea typeface="Helvetica Neue Light"/>
              <a:cs typeface="Helvetica Neue Light"/>
              <a:sym typeface="Helvetica Neue Light"/>
            </a:endParaRPr>
          </a:p>
        </p:txBody>
      </p:sp>
      <p:pic>
        <p:nvPicPr>
          <p:cNvPr id="661" name="Google Shape;661;p8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2" name="Shape 142"/>
        <p:cNvGrpSpPr/>
        <p:nvPr/>
      </p:nvGrpSpPr>
      <p:grpSpPr>
        <a:xfrm>
          <a:off x="0" y="0"/>
          <a:ext cx="0" cy="0"/>
          <a:chOff x="0" y="0"/>
          <a:chExt cx="0" cy="0"/>
        </a:xfrm>
      </p:grpSpPr>
      <p:sp>
        <p:nvSpPr>
          <p:cNvPr id="143" name="Google Shape;143;p3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44" name="Google Shape;144;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sp>
        <p:nvSpPr>
          <p:cNvPr id="666" name="Google Shape;666;p8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RECOMENDACIONES FINALES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0" name="Shape 670"/>
        <p:cNvGrpSpPr/>
        <p:nvPr/>
      </p:nvGrpSpPr>
      <p:grpSpPr>
        <a:xfrm>
          <a:off x="0" y="0"/>
          <a:ext cx="0" cy="0"/>
          <a:chOff x="0" y="0"/>
          <a:chExt cx="0" cy="0"/>
        </a:xfrm>
      </p:grpSpPr>
      <p:pic>
        <p:nvPicPr>
          <p:cNvPr id="671" name="Google Shape;671;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72" name="Google Shape;672;p88"/>
          <p:cNvSpPr txBox="1"/>
          <p:nvPr>
            <p:ph type="ctrTitle"/>
          </p:nvPr>
        </p:nvSpPr>
        <p:spPr>
          <a:xfrm>
            <a:off x="288000" y="646475"/>
            <a:ext cx="8568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600">
                <a:latin typeface="Anton"/>
                <a:ea typeface="Anton"/>
                <a:cs typeface="Anton"/>
                <a:sym typeface="Anton"/>
              </a:rPr>
              <a:t>RECOMENDACIONES FINALES</a:t>
            </a:r>
            <a:endParaRPr i="1" sz="3600">
              <a:latin typeface="Anton"/>
              <a:ea typeface="Anton"/>
              <a:cs typeface="Anton"/>
              <a:sym typeface="Anton"/>
            </a:endParaRPr>
          </a:p>
        </p:txBody>
      </p:sp>
      <p:sp>
        <p:nvSpPr>
          <p:cNvPr id="673" name="Google Shape;673;p88"/>
          <p:cNvSpPr txBox="1"/>
          <p:nvPr/>
        </p:nvSpPr>
        <p:spPr>
          <a:xfrm>
            <a:off x="1382600" y="1547588"/>
            <a:ext cx="7203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Mantente al tanto de las actualizaciones de todas las tecnologías.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No te quedes con lo aprendido aquí, el mundo es muy grande.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Practica, practica y practica.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Establece alcances con cada proyecto.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Planifica.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Trabaja organizadamente.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Da tiempos estimados con sinceridad.</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8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PROYECTO FINAL</a:t>
            </a:r>
            <a:endParaRPr i="1" sz="3600">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9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84" name="Google Shape;684;p90"/>
          <p:cNvSpPr txBox="1"/>
          <p:nvPr/>
        </p:nvSpPr>
        <p:spPr>
          <a:xfrm>
            <a:off x="1116750" y="3204325"/>
            <a:ext cx="6758100" cy="13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Light"/>
                <a:ea typeface="Helvetica Neue Light"/>
                <a:cs typeface="Helvetica Neue Light"/>
                <a:sym typeface="Helvetica Neue Light"/>
              </a:rPr>
              <a:t>El objetivo es</a:t>
            </a:r>
            <a:r>
              <a:rPr lang="en-GB" sz="2400">
                <a:latin typeface="Helvetica Neue Light"/>
                <a:ea typeface="Helvetica Neue Light"/>
                <a:cs typeface="Helvetica Neue Light"/>
                <a:sym typeface="Helvetica Neue Light"/>
              </a:rPr>
              <a:t> que v</a:t>
            </a:r>
            <a:r>
              <a:rPr lang="en-GB" sz="2400">
                <a:latin typeface="Helvetica Neue Light"/>
                <a:ea typeface="Helvetica Neue Light"/>
                <a:cs typeface="Helvetica Neue Light"/>
                <a:sym typeface="Helvetica Neue Light"/>
              </a:rPr>
              <a:t>oluntariamente presenten sus trabajos y reciban un feedback de los compañeros antes de la entrega.</a:t>
            </a:r>
            <a:endParaRPr sz="2400">
              <a:latin typeface="Helvetica Neue Light"/>
              <a:ea typeface="Helvetica Neue Light"/>
              <a:cs typeface="Helvetica Neue Light"/>
              <a:sym typeface="Helvetica Neue Light"/>
            </a:endParaRPr>
          </a:p>
        </p:txBody>
      </p:sp>
      <p:pic>
        <p:nvPicPr>
          <p:cNvPr id="685" name="Google Shape;685;p90"/>
          <p:cNvPicPr preferRelativeResize="0"/>
          <p:nvPr/>
        </p:nvPicPr>
        <p:blipFill>
          <a:blip r:embed="rId4">
            <a:alphaModFix/>
          </a:blip>
          <a:stretch>
            <a:fillRect/>
          </a:stretch>
        </p:blipFill>
        <p:spPr>
          <a:xfrm>
            <a:off x="1719025" y="304800"/>
            <a:ext cx="5485589" cy="28995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1" name="Google Shape;691;p91"/>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solidFill>
                  <a:srgbClr val="000000"/>
                </a:solidFill>
                <a:latin typeface="Helvetica Neue Light"/>
                <a:ea typeface="Helvetica Neue Light"/>
                <a:cs typeface="Helvetica Neue Light"/>
                <a:sym typeface="Helvetica Neue Light"/>
              </a:rPr>
              <a:t>Deberás entregar</a:t>
            </a:r>
            <a:r>
              <a:rPr lang="en-GB" sz="1800">
                <a:latin typeface="Helvetica Neue Light"/>
                <a:ea typeface="Helvetica Neue Light"/>
                <a:cs typeface="Helvetica Neue Light"/>
                <a:sym typeface="Helvetica Neue Light"/>
              </a:rPr>
              <a:t> </a:t>
            </a:r>
            <a:r>
              <a:rPr b="1" lang="en-GB" sz="1800">
                <a:latin typeface="Helvetica Neue"/>
                <a:ea typeface="Helvetica Neue"/>
                <a:cs typeface="Helvetica Neue"/>
                <a:sym typeface="Helvetica Neue"/>
              </a:rPr>
              <a:t>la versión final de tu sitio cargada al servidor con acceso desde la web</a:t>
            </a:r>
            <a:r>
              <a:rPr b="1" lang="en-GB" sz="1800">
                <a:solidFill>
                  <a:srgbClr val="000000"/>
                </a:solidFill>
                <a:latin typeface="Helvetica Neue"/>
                <a:ea typeface="Helvetica Neue"/>
                <a:cs typeface="Helvetica Neue"/>
                <a:sym typeface="Helvetica Neue"/>
              </a:rPr>
              <a:t>, </a:t>
            </a:r>
            <a:r>
              <a:rPr b="1" lang="en-GB" sz="1800">
                <a:solidFill>
                  <a:srgbClr val="000000"/>
                </a:solidFill>
                <a:latin typeface="Helvetica Neue"/>
                <a:ea typeface="Helvetica Neue"/>
                <a:cs typeface="Helvetica Neue"/>
                <a:sym typeface="Helvetica Neue"/>
              </a:rPr>
              <a:t>aplicando cada una de las características vistas en el transcurso del curso: HTML, CSS, aplicación de framework y SEO, </a:t>
            </a:r>
            <a:r>
              <a:rPr lang="en-GB" sz="1800">
                <a:solidFill>
                  <a:srgbClr val="000000"/>
                </a:solidFill>
                <a:latin typeface="Helvetica Neue Light"/>
                <a:ea typeface="Helvetica Neue Light"/>
                <a:cs typeface="Helvetica Neue Light"/>
                <a:sym typeface="Helvetica Neue Light"/>
              </a:rPr>
              <a:t>correspondiente a la entrega final de tu proyect</a:t>
            </a:r>
            <a:r>
              <a:rPr lang="en-GB" sz="1800">
                <a:latin typeface="Helvetica Neue Light"/>
                <a:ea typeface="Helvetica Neue Light"/>
                <a:cs typeface="Helvetica Neue Light"/>
                <a:sym typeface="Helvetica Neue Light"/>
              </a:rPr>
              <a:t>o</a:t>
            </a:r>
            <a:endParaRPr sz="1800">
              <a:solidFill>
                <a:srgbClr val="000000"/>
              </a:solidFill>
              <a:latin typeface="Helvetica Neue Light"/>
              <a:ea typeface="Helvetica Neue Light"/>
              <a:cs typeface="Helvetica Neue Light"/>
              <a:sym typeface="Helvetica Neue Light"/>
            </a:endParaRPr>
          </a:p>
        </p:txBody>
      </p:sp>
      <p:sp>
        <p:nvSpPr>
          <p:cNvPr id="692" name="Google Shape;692;p91"/>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solidFill>
                  <a:srgbClr val="000000"/>
                </a:solidFill>
                <a:latin typeface="Anton"/>
                <a:ea typeface="Anton"/>
                <a:cs typeface="Anton"/>
                <a:sym typeface="Anton"/>
              </a:rPr>
              <a:t>ENTREGA DEL PROYECTO FINAL </a:t>
            </a:r>
            <a:endParaRPr i="1" sz="4000">
              <a:latin typeface="Anton"/>
              <a:ea typeface="Anton"/>
              <a:cs typeface="Anton"/>
              <a:sym typeface="Anton"/>
            </a:endParaRPr>
          </a:p>
        </p:txBody>
      </p:sp>
      <p:pic>
        <p:nvPicPr>
          <p:cNvPr id="693" name="Google Shape;693;p91"/>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92"/>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699" name="Google Shape;699;p92"/>
          <p:cNvGraphicFramePr/>
          <p:nvPr/>
        </p:nvGraphicFramePr>
        <p:xfrm>
          <a:off x="153250" y="107013"/>
          <a:ext cx="3000000" cy="3000000"/>
        </p:xfrm>
        <a:graphic>
          <a:graphicData uri="http://schemas.openxmlformats.org/drawingml/2006/table">
            <a:tbl>
              <a:tblPr>
                <a:noFill/>
                <a:tableStyleId>{CD1790A9-A357-48EC-930D-F3119B595C22}</a:tableStyleId>
              </a:tblPr>
              <a:tblGrid>
                <a:gridCol w="2945825"/>
                <a:gridCol w="3822275"/>
                <a:gridCol w="2069375"/>
              </a:tblGrid>
              <a:tr h="738625">
                <a:tc gridSpan="3">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820825">
                <a:tc gridSpan="2">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Formato: </a:t>
                      </a:r>
                      <a:r>
                        <a:rPr lang="en-GB" sz="1600">
                          <a:latin typeface="Helvetica Neue Light"/>
                          <a:ea typeface="Helvetica Neue Light"/>
                          <a:cs typeface="Helvetica Neue Light"/>
                          <a:sym typeface="Helvetica Neue Light"/>
                        </a:rPr>
                        <a:t>Link al sitio web cargado en el servidor.</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97175">
                <a:tc gridSpan="3">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&gt;&gt;</a:t>
                      </a:r>
                      <a:r>
                        <a:rPr b="1" lang="en-GB" sz="1600">
                          <a:solidFill>
                            <a:schemeClr val="dk1"/>
                          </a:solidFill>
                          <a:latin typeface="Helvetica Neue"/>
                          <a:ea typeface="Helvetica Neue"/>
                          <a:cs typeface="Helvetica Neue"/>
                          <a:sym typeface="Helvetica Neue"/>
                        </a:rPr>
                        <a:t>Estructura final de la web: </a:t>
                      </a:r>
                      <a:r>
                        <a:rPr lang="en-GB" sz="1600">
                          <a:solidFill>
                            <a:schemeClr val="dk1"/>
                          </a:solidFill>
                          <a:latin typeface="Helvetica Neue Light"/>
                          <a:ea typeface="Helvetica Neue Light"/>
                          <a:cs typeface="Helvetica Neue Light"/>
                          <a:sym typeface="Helvetica Neue Light"/>
                        </a:rPr>
                        <a:t>Respetando los criterios trabajados respecto a legibilidad, adaptación al framework, uso de etiquetas y prácticas de SEO.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Archivos HTML</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&gt;&gt;Estilo final de la web: </a:t>
                      </a:r>
                      <a:r>
                        <a:rPr lang="en-GB" sz="1600">
                          <a:solidFill>
                            <a:schemeClr val="dk1"/>
                          </a:solidFill>
                          <a:latin typeface="Helvetica Neue Light"/>
                          <a:ea typeface="Helvetica Neue Light"/>
                          <a:cs typeface="Helvetica Neue Light"/>
                          <a:sym typeface="Helvetica Neue Light"/>
                        </a:rPr>
                        <a:t>Aplicando los criterios trabajados respecto a estructura visual, diseño atractivo y responsive, y reciclado de código.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Archivos CSS + SASS o SCSS</a:t>
                      </a:r>
                      <a:r>
                        <a:rPr lang="en-GB" sz="1500">
                          <a:solidFill>
                            <a:schemeClr val="dk1"/>
                          </a:solidFill>
                          <a:latin typeface="Helvetica Neue Light"/>
                          <a:ea typeface="Helvetica Neue Light"/>
                          <a:cs typeface="Helvetica Neue Light"/>
                          <a:sym typeface="Helvetica Neue Light"/>
                        </a:rPr>
                        <a:t>.</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700">
                          <a:solidFill>
                            <a:schemeClr val="dk1"/>
                          </a:solidFill>
                        </a:rPr>
                        <a:t>&gt;&gt;</a:t>
                      </a:r>
                      <a:r>
                        <a:rPr b="1" lang="en-GB" sz="1600">
                          <a:solidFill>
                            <a:schemeClr val="dk1"/>
                          </a:solidFill>
                          <a:latin typeface="Helvetica Neue"/>
                          <a:ea typeface="Helvetica Neue"/>
                          <a:cs typeface="Helvetica Neue"/>
                          <a:sym typeface="Helvetica Neue"/>
                        </a:rPr>
                        <a:t>Subida al servidor: </a:t>
                      </a:r>
                      <a:r>
                        <a:rPr lang="en-GB" sz="1600">
                          <a:solidFill>
                            <a:schemeClr val="dk1"/>
                          </a:solidFill>
                          <a:latin typeface="Helvetica Neue Light"/>
                          <a:ea typeface="Helvetica Neue Light"/>
                          <a:cs typeface="Helvetica Neue Light"/>
                          <a:sym typeface="Helvetica Neue Light"/>
                        </a:rPr>
                        <a:t>Utilizar WebHost000 o cualquier servicio de hosting para poner el sitio web online.</a:t>
                      </a:r>
                      <a:endParaRPr b="1"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Light"/>
                          <a:ea typeface="Helvetica Neue Light"/>
                          <a:cs typeface="Helvetica Neue Light"/>
                          <a:sym typeface="Helvetica Neue Light"/>
                        </a:rPr>
                        <a:t>  Link al sitio web cargado en el servidor</a:t>
                      </a:r>
                      <a:endParaRPr sz="15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00" name="Google Shape;700;p92"/>
          <p:cNvPicPr preferRelativeResize="0"/>
          <p:nvPr/>
        </p:nvPicPr>
        <p:blipFill rotWithShape="1">
          <a:blip r:embed="rId4">
            <a:alphaModFix/>
          </a:blip>
          <a:srcRect b="0" l="0" r="0" t="0"/>
          <a:stretch/>
        </p:blipFill>
        <p:spPr>
          <a:xfrm>
            <a:off x="7120275" y="946775"/>
            <a:ext cx="1634174" cy="639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4" name="Shape 704"/>
        <p:cNvGrpSpPr/>
        <p:nvPr/>
      </p:nvGrpSpPr>
      <p:grpSpPr>
        <a:xfrm>
          <a:off x="0" y="0"/>
          <a:ext cx="0" cy="0"/>
          <a:chOff x="0" y="0"/>
          <a:chExt cx="0" cy="0"/>
        </a:xfrm>
      </p:grpSpPr>
      <p:sp>
        <p:nvSpPr>
          <p:cNvPr id="705" name="Google Shape;705;p9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06" name="Google Shape;706;p93"/>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0" name="Shape 710"/>
        <p:cNvGrpSpPr/>
        <p:nvPr/>
      </p:nvGrpSpPr>
      <p:grpSpPr>
        <a:xfrm>
          <a:off x="0" y="0"/>
          <a:ext cx="0" cy="0"/>
          <a:chOff x="0" y="0"/>
          <a:chExt cx="0" cy="0"/>
        </a:xfrm>
      </p:grpSpPr>
      <p:sp>
        <p:nvSpPr>
          <p:cNvPr id="711" name="Google Shape;711;p94"/>
          <p:cNvSpPr txBox="1"/>
          <p:nvPr/>
        </p:nvSpPr>
        <p:spPr>
          <a:xfrm>
            <a:off x="1260150" y="450163"/>
            <a:ext cx="66237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solidFill>
                  <a:srgbClr val="E0FF00"/>
                </a:solidFill>
                <a:latin typeface="Anton"/>
                <a:ea typeface="Anton"/>
                <a:cs typeface="Anton"/>
                <a:sym typeface="Anton"/>
              </a:rPr>
              <a:t>¡DESCUENTO EXCLUSIVO!</a:t>
            </a:r>
            <a:endParaRPr i="1" sz="4000">
              <a:solidFill>
                <a:srgbClr val="E0FF00"/>
              </a:solidFill>
              <a:latin typeface="Anton"/>
              <a:ea typeface="Anton"/>
              <a:cs typeface="Anton"/>
              <a:sym typeface="Anton"/>
            </a:endParaRPr>
          </a:p>
        </p:txBody>
      </p:sp>
      <p:sp>
        <p:nvSpPr>
          <p:cNvPr id="712" name="Google Shape;712;p94"/>
          <p:cNvSpPr/>
          <p:nvPr/>
        </p:nvSpPr>
        <p:spPr>
          <a:xfrm>
            <a:off x="3436038" y="4125438"/>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u="sng">
                <a:solidFill>
                  <a:schemeClr val="hlink"/>
                </a:solidFill>
                <a:latin typeface="Anton"/>
                <a:ea typeface="Anton"/>
                <a:cs typeface="Anton"/>
                <a:sym typeface="Anton"/>
                <a:hlinkClick action="ppaction://hlinkshowjump?jump=nextslide"/>
              </a:rPr>
              <a:t>Quiero saber más</a:t>
            </a:r>
            <a:endParaRPr b="0" i="0" sz="1800" u="none" cap="none" strike="noStrike">
              <a:solidFill>
                <a:srgbClr val="FFFFFF"/>
              </a:solidFill>
              <a:latin typeface="Anton"/>
              <a:ea typeface="Anton"/>
              <a:cs typeface="Anton"/>
              <a:sym typeface="Anton"/>
            </a:endParaRPr>
          </a:p>
        </p:txBody>
      </p:sp>
      <p:pic>
        <p:nvPicPr>
          <p:cNvPr id="713" name="Google Shape;713;p94"/>
          <p:cNvPicPr preferRelativeResize="0"/>
          <p:nvPr/>
        </p:nvPicPr>
        <p:blipFill>
          <a:blip r:embed="rId4">
            <a:alphaModFix/>
          </a:blip>
          <a:stretch>
            <a:fillRect/>
          </a:stretch>
        </p:blipFill>
        <p:spPr>
          <a:xfrm>
            <a:off x="2889375" y="1420184"/>
            <a:ext cx="3524260" cy="2502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95"/>
          <p:cNvSpPr txBox="1"/>
          <p:nvPr/>
        </p:nvSpPr>
        <p:spPr>
          <a:xfrm>
            <a:off x="545550" y="1175400"/>
            <a:ext cx="80529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2000"/>
              <a:buFont typeface="Arial"/>
              <a:buNone/>
            </a:pPr>
            <a:r>
              <a:rPr i="1" lang="en-GB" sz="2400">
                <a:solidFill>
                  <a:schemeClr val="lt1"/>
                </a:solidFill>
                <a:latin typeface="Helvetica Neue Light"/>
                <a:ea typeface="Helvetica Neue Light"/>
                <a:cs typeface="Helvetica Neue Light"/>
                <a:sym typeface="Helvetica Neue Light"/>
              </a:rPr>
              <a:t>¡Completa tu carrera y potencia tu desarrollo profesional! </a:t>
            </a:r>
            <a:endParaRPr i="1" sz="2400">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2000"/>
              <a:buFont typeface="Arial"/>
              <a:buNone/>
            </a:pPr>
            <a:r>
              <a:rPr i="1" lang="en-GB" sz="2400">
                <a:solidFill>
                  <a:schemeClr val="lt1"/>
                </a:solidFill>
                <a:latin typeface="Helvetica Neue Light"/>
                <a:ea typeface="Helvetica Neue Light"/>
                <a:cs typeface="Helvetica Neue Light"/>
                <a:sym typeface="Helvetica Neue Light"/>
              </a:rPr>
              <a:t>Ingresando el cupón </a:t>
            </a:r>
            <a:r>
              <a:rPr b="1" i="1" lang="en-GB" sz="2400">
                <a:solidFill>
                  <a:srgbClr val="E0FF00"/>
                </a:solidFill>
                <a:latin typeface="Helvetica Neue"/>
                <a:ea typeface="Helvetica Neue"/>
                <a:cs typeface="Helvetica Neue"/>
                <a:sym typeface="Helvetica Neue"/>
              </a:rPr>
              <a:t>CONTINUATUCARRERA</a:t>
            </a:r>
            <a:r>
              <a:rPr i="1" lang="en-GB" sz="2400">
                <a:solidFill>
                  <a:srgbClr val="E0FF00"/>
                </a:solidFill>
                <a:latin typeface="Helvetica Neue Light"/>
                <a:ea typeface="Helvetica Neue Light"/>
                <a:cs typeface="Helvetica Neue Light"/>
                <a:sym typeface="Helvetica Neue Light"/>
              </a:rPr>
              <a:t> </a:t>
            </a:r>
            <a:r>
              <a:rPr i="1" lang="en-GB" sz="2400">
                <a:solidFill>
                  <a:schemeClr val="lt1"/>
                </a:solidFill>
                <a:latin typeface="Helvetica Neue Light"/>
                <a:ea typeface="Helvetica Neue Light"/>
                <a:cs typeface="Helvetica Neue Light"/>
                <a:sym typeface="Helvetica Neue Light"/>
              </a:rPr>
              <a:t>tendrás un descuento para inscribirte en el próximo nivel. Puedes acceder directamente desde la plataforma, entrando en la sección </a:t>
            </a:r>
            <a:r>
              <a:rPr i="1" lang="en-GB" sz="2400" u="sng">
                <a:solidFill>
                  <a:schemeClr val="hlink"/>
                </a:solidFill>
                <a:latin typeface="Helvetica Neue Light"/>
                <a:ea typeface="Helvetica Neue Light"/>
                <a:cs typeface="Helvetica Neue Light"/>
                <a:sym typeface="Helvetica Neue Light"/>
                <a:hlinkClick r:id="rId4"/>
              </a:rPr>
              <a:t>"Cursos y Carreras"</a:t>
            </a:r>
            <a:r>
              <a:rPr i="1" lang="en-GB" sz="2400">
                <a:solidFill>
                  <a:schemeClr val="lt1"/>
                </a:solidFill>
                <a:latin typeface="Helvetica Neue Light"/>
                <a:ea typeface="Helvetica Neue Light"/>
                <a:cs typeface="Helvetica Neue Light"/>
                <a:sym typeface="Helvetica Neue Light"/>
              </a:rPr>
              <a:t>.</a:t>
            </a:r>
            <a:endParaRPr b="0" i="0" sz="2400" u="none" cap="none" strike="noStrike">
              <a:solidFill>
                <a:srgbClr val="E8E7E3"/>
              </a:solidFill>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22" name="Shape 722"/>
        <p:cNvGrpSpPr/>
        <p:nvPr/>
      </p:nvGrpSpPr>
      <p:grpSpPr>
        <a:xfrm>
          <a:off x="0" y="0"/>
          <a:ext cx="0" cy="0"/>
          <a:chOff x="0" y="0"/>
          <a:chExt cx="0" cy="0"/>
        </a:xfrm>
      </p:grpSpPr>
      <p:sp>
        <p:nvSpPr>
          <p:cNvPr id="723" name="Google Shape;723;p96"/>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724" name="Google Shape;724;p96"/>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725" name="Google Shape;725;p9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 name="Shape 148"/>
        <p:cNvGrpSpPr/>
        <p:nvPr/>
      </p:nvGrpSpPr>
      <p:grpSpPr>
        <a:xfrm>
          <a:off x="0" y="0"/>
          <a:ext cx="0" cy="0"/>
          <a:chOff x="0" y="0"/>
          <a:chExt cx="0" cy="0"/>
        </a:xfrm>
      </p:grpSpPr>
      <p:sp>
        <p:nvSpPr>
          <p:cNvPr id="149" name="Google Shape;149;p34"/>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18</a:t>
            </a:r>
            <a:endParaRPr i="1" sz="2000">
              <a:latin typeface="Anton"/>
              <a:ea typeface="Anton"/>
              <a:cs typeface="Anton"/>
              <a:sym typeface="Anton"/>
            </a:endParaRPr>
          </a:p>
        </p:txBody>
      </p:sp>
      <p:pic>
        <p:nvPicPr>
          <p:cNvPr id="150" name="Google Shape;150;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1" name="Google Shape;151;p34"/>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52" name="Google Shape;152;p34"/>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Conociendo a nuestro cliente</a:t>
            </a:r>
            <a:endParaRPr sz="1100">
              <a:solidFill>
                <a:srgbClr val="FFFFFF"/>
              </a:solidFill>
              <a:latin typeface="Helvetica Neue"/>
              <a:ea typeface="Helvetica Neue"/>
              <a:cs typeface="Helvetica Neue"/>
              <a:sym typeface="Helvetica Neue"/>
            </a:endParaRPr>
          </a:p>
        </p:txBody>
      </p:sp>
      <p:sp>
        <p:nvSpPr>
          <p:cNvPr id="153" name="Google Shape;153;p34"/>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 cliente?</a:t>
            </a:r>
            <a:endParaRPr b="0" i="0" sz="1100" u="none" cap="none" strike="noStrike">
              <a:solidFill>
                <a:srgbClr val="222222"/>
              </a:solidFill>
              <a:latin typeface="Helvetica Neue"/>
              <a:ea typeface="Helvetica Neue"/>
              <a:cs typeface="Helvetica Neue"/>
              <a:sym typeface="Helvetica Neue"/>
            </a:endParaRPr>
          </a:p>
        </p:txBody>
      </p:sp>
      <p:cxnSp>
        <p:nvCxnSpPr>
          <p:cNvPr id="154" name="Google Shape;154;p34"/>
          <p:cNvCxnSpPr>
            <a:endCxn id="153"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55" name="Google Shape;155;p34"/>
          <p:cNvCxnSpPr>
            <a:endCxn id="156"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6" name="Google Shape;156;p34"/>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000">
                <a:solidFill>
                  <a:srgbClr val="222222"/>
                </a:solidFill>
                <a:latin typeface="Helvetica Neue"/>
                <a:ea typeface="Helvetica Neue"/>
                <a:cs typeface="Helvetica Neue"/>
                <a:sym typeface="Helvetica Neue"/>
              </a:rPr>
              <a:t>¿Qué es un usuario?</a:t>
            </a:r>
            <a:endParaRPr b="0" i="0" sz="1000" u="none" cap="none" strike="noStrike">
              <a:solidFill>
                <a:srgbClr val="222222"/>
              </a:solidFill>
              <a:latin typeface="Helvetica Neue"/>
              <a:ea typeface="Helvetica Neue"/>
              <a:cs typeface="Helvetica Neue"/>
              <a:sym typeface="Helvetica Neue"/>
            </a:endParaRPr>
          </a:p>
        </p:txBody>
      </p:sp>
      <p:cxnSp>
        <p:nvCxnSpPr>
          <p:cNvPr id="157" name="Google Shape;157;p34"/>
          <p:cNvCxnSpPr/>
          <p:nvPr/>
        </p:nvCxnSpPr>
        <p:spPr>
          <a:xfrm>
            <a:off x="4101500" y="1507150"/>
            <a:ext cx="958200" cy="0"/>
          </a:xfrm>
          <a:prstGeom prst="straightConnector1">
            <a:avLst/>
          </a:prstGeom>
          <a:noFill/>
          <a:ln cap="flat" cmpd="sng" w="9525">
            <a:solidFill>
              <a:srgbClr val="CCCCCC"/>
            </a:solidFill>
            <a:prstDash val="solid"/>
            <a:round/>
            <a:headEnd len="med" w="med" type="oval"/>
            <a:tailEnd len="med" w="med" type="oval"/>
          </a:ln>
        </p:spPr>
      </p:cxnSp>
      <p:sp>
        <p:nvSpPr>
          <p:cNvPr id="158" name="Google Shape;158;p34"/>
          <p:cNvSpPr/>
          <p:nvPr/>
        </p:nvSpPr>
        <p:spPr>
          <a:xfrm>
            <a:off x="5053600" y="13667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Tipos de usuarios</a:t>
            </a:r>
            <a:endParaRPr b="0" i="0" sz="1100" u="none" cap="none" strike="noStrike">
              <a:solidFill>
                <a:srgbClr val="222222"/>
              </a:solidFill>
              <a:latin typeface="Helvetica Neue"/>
              <a:ea typeface="Helvetica Neue"/>
              <a:cs typeface="Helvetica Neue"/>
              <a:sym typeface="Helvetica Neue"/>
            </a:endParaRPr>
          </a:p>
        </p:txBody>
      </p:sp>
      <p:cxnSp>
        <p:nvCxnSpPr>
          <p:cNvPr id="159" name="Google Shape;159;p34"/>
          <p:cNvCxnSpPr/>
          <p:nvPr/>
        </p:nvCxnSpPr>
        <p:spPr>
          <a:xfrm>
            <a:off x="4101500" y="15071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0" name="Google Shape;160;p34"/>
          <p:cNvSpPr/>
          <p:nvPr/>
        </p:nvSpPr>
        <p:spPr>
          <a:xfrm>
            <a:off x="5059825" y="177470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Necesidades</a:t>
            </a:r>
            <a:endParaRPr b="0" i="0" sz="1100" u="none" cap="none" strike="noStrike">
              <a:solidFill>
                <a:srgbClr val="222222"/>
              </a:solidFill>
              <a:latin typeface="Helvetica Neue"/>
              <a:ea typeface="Helvetica Neue"/>
              <a:cs typeface="Helvetica Neue"/>
              <a:sym typeface="Helvetica Neue"/>
            </a:endParaRPr>
          </a:p>
        </p:txBody>
      </p:sp>
      <p:sp>
        <p:nvSpPr>
          <p:cNvPr id="161" name="Google Shape;161;p34"/>
          <p:cNvSpPr/>
          <p:nvPr/>
        </p:nvSpPr>
        <p:spPr>
          <a:xfrm>
            <a:off x="243600" y="22347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Presupuesto</a:t>
            </a:r>
            <a:endParaRPr b="0" i="0" sz="1100" u="none" cap="none" strike="noStrike">
              <a:solidFill>
                <a:srgbClr val="FFFFFF"/>
              </a:solidFill>
              <a:latin typeface="Helvetica Neue"/>
              <a:ea typeface="Helvetica Neue"/>
              <a:cs typeface="Helvetica Neue"/>
              <a:sym typeface="Helvetica Neue"/>
            </a:endParaRPr>
          </a:p>
        </p:txBody>
      </p:sp>
      <p:cxnSp>
        <p:nvCxnSpPr>
          <p:cNvPr id="162" name="Google Shape;162;p34"/>
          <p:cNvCxnSpPr/>
          <p:nvPr/>
        </p:nvCxnSpPr>
        <p:spPr>
          <a:xfrm>
            <a:off x="970050" y="1450575"/>
            <a:ext cx="0" cy="784200"/>
          </a:xfrm>
          <a:prstGeom prst="straightConnector1">
            <a:avLst/>
          </a:prstGeom>
          <a:noFill/>
          <a:ln cap="flat" cmpd="sng" w="9525">
            <a:solidFill>
              <a:srgbClr val="CCCCCC"/>
            </a:solidFill>
            <a:prstDash val="solid"/>
            <a:round/>
            <a:headEnd len="med" w="med" type="oval"/>
            <a:tailEnd len="med" w="med" type="oval"/>
          </a:ln>
        </p:spPr>
      </p:cxnSp>
      <p:sp>
        <p:nvSpPr>
          <p:cNvPr id="163" name="Google Shape;163;p34"/>
          <p:cNvSpPr/>
          <p:nvPr/>
        </p:nvSpPr>
        <p:spPr>
          <a:xfrm>
            <a:off x="2648593" y="23925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64" name="Google Shape;164;p34"/>
          <p:cNvCxnSpPr>
            <a:endCxn id="163" idx="1"/>
          </p:cNvCxnSpPr>
          <p:nvPr/>
        </p:nvCxnSpPr>
        <p:spPr>
          <a:xfrm>
            <a:off x="1690393" y="25329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65" name="Google Shape;165;p34"/>
          <p:cNvCxnSpPr>
            <a:endCxn id="166" idx="1"/>
          </p:cNvCxnSpPr>
          <p:nvPr/>
        </p:nvCxnSpPr>
        <p:spPr>
          <a:xfrm>
            <a:off x="1690400" y="253301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6" name="Google Shape;166;p34"/>
          <p:cNvSpPr/>
          <p:nvPr/>
        </p:nvSpPr>
        <p:spPr>
          <a:xfrm>
            <a:off x="2648600" y="27526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¿Cómo hacerlo?</a:t>
            </a:r>
            <a:endParaRPr b="0" i="0" sz="1100" u="none" cap="none" strike="noStrike">
              <a:solidFill>
                <a:srgbClr val="222222"/>
              </a:solidFill>
              <a:latin typeface="Helvetica Neue"/>
              <a:ea typeface="Helvetica Neue"/>
              <a:cs typeface="Helvetica Neue"/>
              <a:sym typeface="Helvetica Neue"/>
            </a:endParaRPr>
          </a:p>
        </p:txBody>
      </p:sp>
      <p:cxnSp>
        <p:nvCxnSpPr>
          <p:cNvPr id="167" name="Google Shape;167;p34"/>
          <p:cNvCxnSpPr/>
          <p:nvPr/>
        </p:nvCxnSpPr>
        <p:spPr>
          <a:xfrm>
            <a:off x="4101500" y="2893025"/>
            <a:ext cx="958200" cy="0"/>
          </a:xfrm>
          <a:prstGeom prst="straightConnector1">
            <a:avLst/>
          </a:prstGeom>
          <a:noFill/>
          <a:ln cap="flat" cmpd="sng" w="9525">
            <a:solidFill>
              <a:srgbClr val="CCCCCC"/>
            </a:solidFill>
            <a:prstDash val="solid"/>
            <a:round/>
            <a:headEnd len="med" w="med" type="oval"/>
            <a:tailEnd len="med" w="med" type="oval"/>
          </a:ln>
        </p:spPr>
      </p:cxnSp>
      <p:sp>
        <p:nvSpPr>
          <p:cNvPr id="168" name="Google Shape;168;p34"/>
          <p:cNvSpPr/>
          <p:nvPr/>
        </p:nvSpPr>
        <p:spPr>
          <a:xfrm>
            <a:off x="5053600" y="275262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900">
                <a:solidFill>
                  <a:srgbClr val="222222"/>
                </a:solidFill>
                <a:latin typeface="Helvetica Neue"/>
                <a:ea typeface="Helvetica Neue"/>
                <a:cs typeface="Helvetica Neue"/>
                <a:sym typeface="Helvetica Neue"/>
              </a:rPr>
              <a:t>Cronograma de desarrollo</a:t>
            </a:r>
            <a:endParaRPr b="0" i="0" sz="900" u="none" cap="none" strike="noStrike">
              <a:solidFill>
                <a:srgbClr val="222222"/>
              </a:solidFill>
              <a:latin typeface="Helvetica Neue"/>
              <a:ea typeface="Helvetica Neue"/>
              <a:cs typeface="Helvetica Neue"/>
              <a:sym typeface="Helvetica Neue"/>
            </a:endParaRPr>
          </a:p>
        </p:txBody>
      </p:sp>
      <p:cxnSp>
        <p:nvCxnSpPr>
          <p:cNvPr id="169" name="Google Shape;169;p34"/>
          <p:cNvCxnSpPr/>
          <p:nvPr/>
        </p:nvCxnSpPr>
        <p:spPr>
          <a:xfrm>
            <a:off x="4101500" y="289302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0" name="Google Shape;170;p34"/>
          <p:cNvSpPr/>
          <p:nvPr/>
        </p:nvSpPr>
        <p:spPr>
          <a:xfrm>
            <a:off x="5059825" y="31605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Mantenimientos </a:t>
            </a:r>
            <a:endParaRPr b="0" i="0" sz="1100" u="none" cap="none" strike="noStrike">
              <a:solidFill>
                <a:srgbClr val="222222"/>
              </a:solidFill>
              <a:latin typeface="Helvetica Neue"/>
              <a:ea typeface="Helvetica Neue"/>
              <a:cs typeface="Helvetica Neue"/>
              <a:sym typeface="Helvetica Neue"/>
            </a:endParaRPr>
          </a:p>
        </p:txBody>
      </p:sp>
      <p:cxnSp>
        <p:nvCxnSpPr>
          <p:cNvPr id="171" name="Google Shape;171;p34"/>
          <p:cNvCxnSpPr/>
          <p:nvPr/>
        </p:nvCxnSpPr>
        <p:spPr>
          <a:xfrm>
            <a:off x="169040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2" name="Google Shape;172;p34"/>
          <p:cNvSpPr/>
          <p:nvPr/>
        </p:nvSpPr>
        <p:spPr>
          <a:xfrm>
            <a:off x="2648468" y="170964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900">
                <a:solidFill>
                  <a:srgbClr val="222222"/>
                </a:solidFill>
                <a:latin typeface="Helvetica Neue"/>
                <a:ea typeface="Helvetica Neue"/>
                <a:cs typeface="Helvetica Neue"/>
                <a:sym typeface="Helvetica Neue"/>
              </a:rPr>
              <a:t>Objetivos del proyecto</a:t>
            </a:r>
            <a:endParaRPr b="0" i="0" sz="9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7"/>
          <p:cNvSpPr txBox="1"/>
          <p:nvPr/>
        </p:nvSpPr>
        <p:spPr>
          <a:xfrm>
            <a:off x="541200" y="2404700"/>
            <a:ext cx="80616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n-GB" sz="1800">
                <a:solidFill>
                  <a:schemeClr val="dk1"/>
                </a:solidFill>
                <a:latin typeface="Helvetica Neue Light"/>
                <a:ea typeface="Helvetica Neue Light"/>
                <a:cs typeface="Helvetica Neue Light"/>
                <a:sym typeface="Helvetica Neue Light"/>
              </a:rPr>
              <a:t>¿Qué hacer después de un curso en Coderhouse?</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CODERHOUSE </a:t>
            </a:r>
            <a:r>
              <a:rPr b="1" i="0" lang="en-GB" sz="1800" u="none" cap="none" strike="noStrike">
                <a:solidFill>
                  <a:schemeClr val="dk1"/>
                </a:solidFill>
                <a:latin typeface="Helvetica Neue"/>
                <a:ea typeface="Helvetica Neue"/>
                <a:cs typeface="Helvetica Neue"/>
                <a:sym typeface="Helvetica Neue"/>
              </a:rPr>
              <a:t>| </a:t>
            </a:r>
            <a:endParaRPr b="1"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1000"/>
              </a:spcBef>
              <a:spcAft>
                <a:spcPts val="1000"/>
              </a:spcAft>
              <a:buNone/>
            </a:pPr>
            <a:r>
              <a:rPr b="1" lang="en-GB" sz="1800" u="sng">
                <a:solidFill>
                  <a:schemeClr val="accent1"/>
                </a:solidFill>
                <a:latin typeface="Helvetica Neue"/>
                <a:ea typeface="Helvetica Neue"/>
                <a:cs typeface="Helvetica Neue"/>
                <a:sym typeface="Helvetica Neue"/>
                <a:hlinkClick r:id="rId3">
                  <a:extLst>
                    <a:ext uri="{A12FA001-AC4F-418D-AE19-62706E023703}">
                      <ahyp:hlinkClr val="tx"/>
                    </a:ext>
                  </a:extLst>
                </a:hlinkClick>
              </a:rPr>
              <a:t>https://www.youtube.com/watch?v=plC9WbIMJCk</a:t>
            </a:r>
            <a:endParaRPr b="0" i="0" sz="1800" u="none" cap="none" strike="noStrike">
              <a:solidFill>
                <a:schemeClr val="accent1"/>
              </a:solidFill>
              <a:latin typeface="Helvetica Neue Light"/>
              <a:ea typeface="Helvetica Neue Light"/>
              <a:cs typeface="Helvetica Neue Light"/>
              <a:sym typeface="Helvetica Neue Light"/>
            </a:endParaRPr>
          </a:p>
        </p:txBody>
      </p:sp>
      <p:pic>
        <p:nvPicPr>
          <p:cNvPr id="731" name="Google Shape;731;p9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32" name="Google Shape;732;p97"/>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97"/>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734" name="Google Shape;734;p97"/>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735" name="Google Shape;735;p97"/>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9" name="Shape 739"/>
        <p:cNvGrpSpPr/>
        <p:nvPr/>
      </p:nvGrpSpPr>
      <p:grpSpPr>
        <a:xfrm>
          <a:off x="0" y="0"/>
          <a:ext cx="0" cy="0"/>
          <a:chOff x="0" y="0"/>
          <a:chExt cx="0" cy="0"/>
        </a:xfrm>
      </p:grpSpPr>
      <p:sp>
        <p:nvSpPr>
          <p:cNvPr id="740" name="Google Shape;740;p9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41" name="Google Shape;741;p98"/>
          <p:cNvSpPr txBox="1"/>
          <p:nvPr/>
        </p:nvSpPr>
        <p:spPr>
          <a:xfrm>
            <a:off x="2180400" y="2623175"/>
            <a:ext cx="50070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Repaso los temas principales.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Revisión de objetivos alcanzados en el curso.</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Recomendaciones finales.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Presentación de los avances del proyecto.</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5" name="Shape 745"/>
        <p:cNvGrpSpPr/>
        <p:nvPr/>
      </p:nvGrpSpPr>
      <p:grpSpPr>
        <a:xfrm>
          <a:off x="0" y="0"/>
          <a:ext cx="0" cy="0"/>
          <a:chOff x="0" y="0"/>
          <a:chExt cx="0" cy="0"/>
        </a:xfrm>
      </p:grpSpPr>
      <p:sp>
        <p:nvSpPr>
          <p:cNvPr id="746" name="Google Shape;746;p99"/>
          <p:cNvSpPr/>
          <p:nvPr/>
        </p:nvSpPr>
        <p:spPr>
          <a:xfrm>
            <a:off x="1187400" y="553200"/>
            <a:ext cx="6769200" cy="403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GB" sz="3600">
                <a:solidFill>
                  <a:srgbClr val="E0FF00"/>
                </a:solidFill>
                <a:latin typeface="Anton"/>
                <a:ea typeface="Anton"/>
                <a:cs typeface="Anton"/>
                <a:sym typeface="Anton"/>
              </a:rPr>
              <a:t>¿Estás disfrutando la experiencia Coder? </a:t>
            </a:r>
            <a:br>
              <a:rPr i="1" lang="en-GB" sz="3600">
                <a:solidFill>
                  <a:srgbClr val="E0FF00"/>
                </a:solidFill>
                <a:latin typeface="Anton"/>
                <a:ea typeface="Anton"/>
                <a:cs typeface="Anton"/>
                <a:sym typeface="Anton"/>
              </a:rPr>
            </a:br>
            <a:br>
              <a:rPr i="1" lang="en-GB" sz="36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Refiriendo a un amigo nos ayudas a expandir nuestra comunidad de estudiantes.</a:t>
            </a:r>
            <a:br>
              <a:rPr i="1" lang="en-GB" sz="28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Ingresa </a:t>
            </a:r>
            <a:r>
              <a:rPr i="1" lang="en-GB" sz="2800" u="sng">
                <a:solidFill>
                  <a:schemeClr val="hlink"/>
                </a:solidFill>
                <a:latin typeface="Anton"/>
                <a:ea typeface="Anton"/>
                <a:cs typeface="Anton"/>
                <a:sym typeface="Anton"/>
                <a:hlinkClick r:id="rId4"/>
              </a:rPr>
              <a:t>aquí</a:t>
            </a:r>
            <a:endParaRPr b="0" i="0" sz="2800" u="none" cap="none" strike="noStrike">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0" name="Shape 750"/>
        <p:cNvGrpSpPr/>
        <p:nvPr/>
      </p:nvGrpSpPr>
      <p:grpSpPr>
        <a:xfrm>
          <a:off x="0" y="0"/>
          <a:ext cx="0" cy="0"/>
          <a:chOff x="0" y="0"/>
          <a:chExt cx="0" cy="0"/>
        </a:xfrm>
      </p:grpSpPr>
      <p:sp>
        <p:nvSpPr>
          <p:cNvPr id="751" name="Google Shape;751;p100"/>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52" name="Google Shape;752;p100"/>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6" name="Shape 756"/>
        <p:cNvGrpSpPr/>
        <p:nvPr/>
      </p:nvGrpSpPr>
      <p:grpSpPr>
        <a:xfrm>
          <a:off x="0" y="0"/>
          <a:ext cx="0" cy="0"/>
          <a:chOff x="0" y="0"/>
          <a:chExt cx="0" cy="0"/>
        </a:xfrm>
      </p:grpSpPr>
      <p:sp>
        <p:nvSpPr>
          <p:cNvPr id="757" name="Google Shape;757;p101"/>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¡GRACIAS POR ESTUDIAR CON NOSOTROS!</a:t>
            </a:r>
            <a:endParaRPr b="0" i="1" sz="3600" u="none" cap="none" strike="noStrike">
              <a:solidFill>
                <a:srgbClr val="121212"/>
              </a:solidFill>
              <a:latin typeface="Anton"/>
              <a:ea typeface="Anton"/>
              <a:cs typeface="Anton"/>
              <a:sym typeface="Anton"/>
            </a:endParaRPr>
          </a:p>
        </p:txBody>
      </p:sp>
      <p:sp>
        <p:nvSpPr>
          <p:cNvPr id="758" name="Google Shape;758;p10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sp>
        <p:nvSpPr>
          <p:cNvPr id="177" name="Google Shape;177;p35"/>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9" name="Google Shape;179;p3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0" name="Google Shape;180;p35"/>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1" name="Google Shape;181;p35"/>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2" name="Google Shape;182;p35"/>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3" name="Google Shape;183;p35"/>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4" name="Google Shape;184;p35"/>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5" name="Google Shape;185;p35"/>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7" name="Google Shape;187;p35"/>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35"/>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9" name="Google Shape;189;p35"/>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0" name="Google Shape;190;p35"/>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91" name="Google Shape;191;p3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3" name="Google Shape;193;p35"/>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4" name="Google Shape;194;p35"/>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5" name="Google Shape;195;p35"/>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6" name="Google Shape;196;p35"/>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7" name="Google Shape;197;p35"/>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8" name="Google Shape;198;p35"/>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9" name="Google Shape;199;p35"/>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200" name="Google Shape;200;p35"/>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201" name="Google Shape;201;p35"/>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Subida al Servidor</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2" name="Google Shape;202;p35"/>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3" name="Google Shape;203;p35"/>
          <p:cNvSpPr txBox="1"/>
          <p:nvPr/>
        </p:nvSpPr>
        <p:spPr>
          <a:xfrm>
            <a:off x="17179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SUBIDA AL SERVIDOR</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4" name="Google Shape;204;p35"/>
          <p:cNvPicPr preferRelativeResize="0"/>
          <p:nvPr/>
        </p:nvPicPr>
        <p:blipFill rotWithShape="1">
          <a:blip r:embed="rId5">
            <a:alphaModFix/>
          </a:blip>
          <a:srcRect b="0" l="0" r="0" t="0"/>
          <a:stretch/>
        </p:blipFill>
        <p:spPr>
          <a:xfrm>
            <a:off x="1410838" y="2566688"/>
            <a:ext cx="307150" cy="307150"/>
          </a:xfrm>
          <a:prstGeom prst="rect">
            <a:avLst/>
          </a:prstGeom>
          <a:noFill/>
          <a:ln>
            <a:noFill/>
          </a:ln>
        </p:spPr>
      </p:pic>
      <p:pic>
        <p:nvPicPr>
          <p:cNvPr id="205" name="Google Shape;205;p35"/>
          <p:cNvPicPr preferRelativeResize="0"/>
          <p:nvPr/>
        </p:nvPicPr>
        <p:blipFill rotWithShape="1">
          <a:blip r:embed="rId6">
            <a:alphaModFix/>
          </a:blip>
          <a:srcRect b="0" l="0" r="0" t="0"/>
          <a:stretch/>
        </p:blipFill>
        <p:spPr>
          <a:xfrm>
            <a:off x="1418500" y="2995399"/>
            <a:ext cx="306000" cy="306000"/>
          </a:xfrm>
          <a:prstGeom prst="rect">
            <a:avLst/>
          </a:prstGeom>
          <a:noFill/>
          <a:ln>
            <a:noFill/>
          </a:ln>
        </p:spPr>
      </p:pic>
      <p:sp>
        <p:nvSpPr>
          <p:cNvPr id="206" name="Google Shape;206;p35"/>
          <p:cNvSpPr txBox="1"/>
          <p:nvPr/>
        </p:nvSpPr>
        <p:spPr>
          <a:xfrm>
            <a:off x="1742175" y="29759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CUARTA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207" name="Google Shape;207;p35"/>
          <p:cNvSpPr txBox="1"/>
          <p:nvPr/>
        </p:nvSpPr>
        <p:spPr>
          <a:xfrm>
            <a:off x="40801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08" name="Google Shape;208;p35"/>
          <p:cNvSpPr txBox="1"/>
          <p:nvPr/>
        </p:nvSpPr>
        <p:spPr>
          <a:xfrm>
            <a:off x="6226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18</a:t>
            </a:r>
            <a:endParaRPr b="0" i="0" sz="1400" u="none" cap="none" strike="noStrike">
              <a:solidFill>
                <a:srgbClr val="000000"/>
              </a:solidFill>
              <a:latin typeface="Helvetica Neue"/>
              <a:ea typeface="Helvetica Neue"/>
              <a:cs typeface="Helvetica Neue"/>
              <a:sym typeface="Helvetica Neue"/>
            </a:endParaRPr>
          </a:p>
        </p:txBody>
      </p:sp>
      <p:sp>
        <p:nvSpPr>
          <p:cNvPr id="209" name="Google Shape;209;p35"/>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Proyecto final</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210" name="Google Shape;210;p35"/>
          <p:cNvPicPr preferRelativeResize="0"/>
          <p:nvPr/>
        </p:nvPicPr>
        <p:blipFill rotWithShape="1">
          <a:blip r:embed="rId6">
            <a:alphaModFix/>
          </a:blip>
          <a:srcRect b="0" l="0" r="0" t="0"/>
          <a:stretch/>
        </p:blipFill>
        <p:spPr>
          <a:xfrm>
            <a:off x="6219100" y="2461999"/>
            <a:ext cx="306000" cy="306000"/>
          </a:xfrm>
          <a:prstGeom prst="rect">
            <a:avLst/>
          </a:prstGeom>
          <a:noFill/>
          <a:ln>
            <a:noFill/>
          </a:ln>
        </p:spPr>
      </p:pic>
      <p:sp>
        <p:nvSpPr>
          <p:cNvPr id="211" name="Google Shape;211;p35"/>
          <p:cNvSpPr txBox="1"/>
          <p:nvPr/>
        </p:nvSpPr>
        <p:spPr>
          <a:xfrm>
            <a:off x="6542775" y="24425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2" name="Google Shape;212;p35"/>
          <p:cNvPicPr preferRelativeResize="0"/>
          <p:nvPr/>
        </p:nvPicPr>
        <p:blipFill>
          <a:blip r:embed="rId7">
            <a:alphaModFix/>
          </a:blip>
          <a:stretch>
            <a:fillRect/>
          </a:stretch>
        </p:blipFill>
        <p:spPr>
          <a:xfrm>
            <a:off x="3814975" y="2533738"/>
            <a:ext cx="307150" cy="30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6" name="Shape 216"/>
        <p:cNvGrpSpPr/>
        <p:nvPr/>
      </p:nvGrpSpPr>
      <p:grpSpPr>
        <a:xfrm>
          <a:off x="0" y="0"/>
          <a:ext cx="0" cy="0"/>
          <a:chOff x="0" y="0"/>
          <a:chExt cx="0" cy="0"/>
        </a:xfrm>
      </p:grpSpPr>
      <p:sp>
        <p:nvSpPr>
          <p:cNvPr id="217" name="Google Shape;217;p36"/>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8" name="Google Shape;218;p36"/>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219" name="Google Shape;219;p36"/>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